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9"/>
  </p:notesMasterIdLst>
  <p:handoutMasterIdLst>
    <p:handoutMasterId r:id="rId84"/>
  </p:handoutMasterIdLst>
  <p:sldIdLst>
    <p:sldId id="887" r:id="rId4"/>
    <p:sldId id="323" r:id="rId5"/>
    <p:sldId id="544" r:id="rId6"/>
    <p:sldId id="726" r:id="rId7"/>
    <p:sldId id="339" r:id="rId8"/>
    <p:sldId id="407" r:id="rId10"/>
    <p:sldId id="410" r:id="rId11"/>
    <p:sldId id="411" r:id="rId12"/>
    <p:sldId id="415" r:id="rId13"/>
    <p:sldId id="484" r:id="rId14"/>
    <p:sldId id="412" r:id="rId15"/>
    <p:sldId id="413" r:id="rId16"/>
    <p:sldId id="414" r:id="rId17"/>
    <p:sldId id="811" r:id="rId18"/>
    <p:sldId id="342" r:id="rId19"/>
    <p:sldId id="596" r:id="rId20"/>
    <p:sldId id="597" r:id="rId21"/>
    <p:sldId id="600" r:id="rId22"/>
    <p:sldId id="599" r:id="rId23"/>
    <p:sldId id="601" r:id="rId24"/>
    <p:sldId id="602" r:id="rId25"/>
    <p:sldId id="888" r:id="rId26"/>
    <p:sldId id="524" r:id="rId27"/>
    <p:sldId id="525" r:id="rId28"/>
    <p:sldId id="526" r:id="rId29"/>
    <p:sldId id="528" r:id="rId30"/>
    <p:sldId id="538" r:id="rId31"/>
    <p:sldId id="539" r:id="rId32"/>
    <p:sldId id="540" r:id="rId33"/>
    <p:sldId id="541" r:id="rId34"/>
    <p:sldId id="542" r:id="rId35"/>
    <p:sldId id="529" r:id="rId36"/>
    <p:sldId id="530" r:id="rId37"/>
    <p:sldId id="531" r:id="rId38"/>
    <p:sldId id="532" r:id="rId39"/>
    <p:sldId id="533" r:id="rId40"/>
    <p:sldId id="534" r:id="rId41"/>
    <p:sldId id="535" r:id="rId42"/>
    <p:sldId id="676" r:id="rId43"/>
    <p:sldId id="677" r:id="rId44"/>
    <p:sldId id="537" r:id="rId45"/>
    <p:sldId id="598" r:id="rId46"/>
    <p:sldId id="454" r:id="rId47"/>
    <p:sldId id="603" r:id="rId48"/>
    <p:sldId id="604" r:id="rId49"/>
    <p:sldId id="606" r:id="rId50"/>
    <p:sldId id="607" r:id="rId51"/>
    <p:sldId id="643" r:id="rId52"/>
    <p:sldId id="369" r:id="rId53"/>
    <p:sldId id="976" r:id="rId54"/>
    <p:sldId id="370" r:id="rId55"/>
    <p:sldId id="371" r:id="rId56"/>
    <p:sldId id="372" r:id="rId57"/>
    <p:sldId id="373" r:id="rId58"/>
    <p:sldId id="374" r:id="rId59"/>
    <p:sldId id="639" r:id="rId60"/>
    <p:sldId id="624" r:id="rId61"/>
    <p:sldId id="625" r:id="rId62"/>
    <p:sldId id="626" r:id="rId63"/>
    <p:sldId id="627" r:id="rId64"/>
    <p:sldId id="628" r:id="rId65"/>
    <p:sldId id="641" r:id="rId66"/>
    <p:sldId id="637" r:id="rId67"/>
    <p:sldId id="638" r:id="rId68"/>
    <p:sldId id="977" r:id="rId69"/>
    <p:sldId id="978" r:id="rId70"/>
    <p:sldId id="979" r:id="rId71"/>
    <p:sldId id="980" r:id="rId72"/>
    <p:sldId id="981" r:id="rId73"/>
    <p:sldId id="982" r:id="rId74"/>
    <p:sldId id="375" r:id="rId75"/>
    <p:sldId id="376" r:id="rId76"/>
    <p:sldId id="377" r:id="rId77"/>
    <p:sldId id="378" r:id="rId78"/>
    <p:sldId id="379" r:id="rId79"/>
    <p:sldId id="380" r:id="rId80"/>
    <p:sldId id="381" r:id="rId81"/>
    <p:sldId id="341" r:id="rId82"/>
    <p:sldId id="595"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1992" y="-594"/>
      </p:cViewPr>
      <p:guideLst>
        <p:guide orient="horz" pos="2142"/>
        <p:guide pos="2847"/>
      </p:guideLst>
    </p:cSldViewPr>
  </p:slideViewPr>
  <p:notesTextViewPr>
    <p:cViewPr>
      <p:scale>
        <a:sx n="100" d="100"/>
        <a:sy n="100" d="100"/>
      </p:scale>
      <p:origin x="0" y="0"/>
    </p:cViewPr>
  </p:notesTextViewPr>
  <p:notesViewPr>
    <p:cSldViewPr>
      <p:cViewPr varScale="1">
        <p:scale>
          <a:sx n="98" d="100"/>
          <a:sy n="98" d="100"/>
        </p:scale>
        <p:origin x="-3636" y="-108"/>
      </p:cViewPr>
      <p:guideLst>
        <p:guide orient="horz" pos="2855"/>
        <p:guide pos="213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1D4AD0-A353-4E9E-B686-83E0EA7328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E4A398-5C1F-41FE-931E-F4DE13605C5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个是图片识别，刚才提到百度开发的“小度”做的事就是图片识别，怎么从一幅图像上识别人脸，或者识别这个图像是什么物体等等，之前提到的imagenet比赛中给你一幅图片你要判断物体是什么，是一个分类的问题。</a:t>
            </a:r>
            <a:endParaRPr lang="zh-CN" altLang="en-US"/>
          </a:p>
          <a:p>
            <a:r>
              <a:rPr lang="zh-CN" altLang="en-US"/>
              <a:t>第二个自动驾驶，谷歌和特斯拉公司都做的比较优秀，尤其是谷歌，有很多的无人车，每天都去训练，</a:t>
            </a:r>
            <a:endParaRPr lang="zh-CN" altLang="en-US"/>
          </a:p>
          <a:p>
            <a:r>
              <a:rPr lang="zh-CN" altLang="en-US"/>
              <a:t>第三个是自动翻译，你拍一张照片让机器能够识别并翻译，这里涉及两个方面，一个是图片中的文字提取，这里面涉及到自然语言处理的内容，另一个是文字的翻译，现在的很多的中学生使用小猿搜题都可以算作这一类。还要谷歌翻译它区别于百度翻译，它并不是每个单词每个单词的翻译，利用的是神经网络结构，它会结合语境去翻译，已经接近了人工说话的级别，还有一些专业术语翻译的也很不错，</a:t>
            </a:r>
            <a:endParaRPr lang="zh-CN" altLang="en-US"/>
          </a:p>
          <a:p>
            <a:r>
              <a:rPr lang="zh-CN" altLang="en-US"/>
              <a:t>还有一个是语音识别，首屈一指的就是科大讯飞，语音识别包括人说的话，人机交互（sari，你说的话他要给你回复之类，包括了怎么从语音中提取特征，分析这段话的意思，让机器学习，分析这段话的意思，让机器做出相应反馈，涉及了机器学习，自然语音处理诸多方面内容。）</a:t>
            </a:r>
            <a:endParaRPr lang="zh-CN" altLang="en-US"/>
          </a:p>
          <a:p>
            <a:r>
              <a:rPr lang="zh-CN" altLang="en-US"/>
              <a:t>医疗诊断是关乎人生命的问题，以往都是依靠医生的经验判断病人患病情况，比如看你这个人有没有得癌症，但是如果有癌症的人被判断为没有癌症，或者没有癌症的人被判断为有癌症，这都是非常重大的事务，所以，医疗诊断现在需要很准确的诊断一个疾病到底患者是否患有，这里面也就涉及到了机器学习中的一类错误和二类错误，一类错误就是有癌症的你判断为了没有癌症，这可能会关乎性命，如果不采取及时治疗就会更加危险。二类错误就是刚才提到的没有癌症的人被判断为有癌症的情况。那么就会因为这个情况对家庭都是致命的打击。  医疗智能诊断需要专业领域的知识和机器学习知识的一门学科。</a:t>
            </a:r>
            <a:endParaRPr lang="zh-CN" altLang="en-US"/>
          </a:p>
          <a:p>
            <a:r>
              <a:rPr lang="zh-CN" altLang="en-US"/>
              <a:t>数据挖掘，比如每天逛淘宝，会留下很多的浏览记录，阿里拿到这些数据可以得到很多的销售规律。经典的案例就是沃尔玛超市的啤酒和尿布的故事，买尿布的都是美国年轻的父亲，买完尿布随带买瓶啤酒，于是沃尔玛超市就将尿布的货架和啤酒的货架摆在一起，促进了啤酒的销量。</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【对上述发展过程解释】</a:t>
            </a:r>
            <a:endParaRPr lang="zh-CN" altLang="en-US"/>
          </a:p>
          <a:p>
            <a:r>
              <a:rPr lang="zh-CN" altLang="en-US"/>
              <a:t>人工智能这个概念一点都不新，机器学习也一点都不高深，计算机视觉也谈不上神奇，为什么这样说？ </a:t>
            </a:r>
            <a:endParaRPr lang="zh-CN" altLang="en-US"/>
          </a:p>
          <a:p>
            <a:r>
              <a:rPr lang="zh-CN" altLang="en-US"/>
              <a:t>我们人工智能实际上在历史上，有三次浪潮。 </a:t>
            </a:r>
            <a:endParaRPr lang="zh-CN" altLang="en-US"/>
          </a:p>
          <a:p>
            <a:r>
              <a:rPr lang="zh-CN" altLang="en-US"/>
              <a:t>（1）第一次50年代到70年代，叫符号主义流派，专家系统占主导地位。 </a:t>
            </a:r>
            <a:endParaRPr lang="zh-CN" altLang="en-US"/>
          </a:p>
          <a:p>
            <a:r>
              <a:rPr lang="zh-CN" altLang="en-US"/>
              <a:t>什么叫专家系统？就是人去学一个东西，然后把学到的知识理论化，再把这些理论模型化，最后把这个模型程序化，形成一个系统，就叫专家系统。</a:t>
            </a:r>
            <a:endParaRPr lang="zh-CN" altLang="en-US"/>
          </a:p>
          <a:p>
            <a:r>
              <a:rPr lang="zh-CN" altLang="en-US"/>
              <a:t>专家系统巅峰在1962年，IBM公司的跳棋，战胜了当时的人类高手，引爆了第一次浪潮。</a:t>
            </a:r>
            <a:endParaRPr lang="zh-CN" altLang="en-US"/>
          </a:p>
          <a:p>
            <a:r>
              <a:rPr lang="zh-CN" altLang="en-US"/>
              <a:t>专家系统能解决一些问题，但是也解决不了很多问题。</a:t>
            </a:r>
            <a:endParaRPr lang="zh-CN" altLang="en-US"/>
          </a:p>
          <a:p>
            <a:r>
              <a:rPr lang="zh-CN" altLang="en-US"/>
              <a:t>（2）到了1980年，统计时代开始盛行。统计流派巅峰在1993年，Vapnik系统性的提出了一篇论述叫支持向量机，现在这个算法在很多地方被大量的使用，它非常有效。 </a:t>
            </a:r>
            <a:endParaRPr lang="zh-CN" altLang="en-US"/>
          </a:p>
          <a:p>
            <a:r>
              <a:rPr lang="zh-CN" altLang="en-US"/>
              <a:t>引爆第二波浪潮的重点就是1997年，IBM的深蓝（采用了暴力穷举的方式）战胜了当时的国际象棋冠军卡斯帕罗夫。</a:t>
            </a:r>
            <a:endParaRPr lang="zh-CN" altLang="en-US"/>
          </a:p>
          <a:p>
            <a:r>
              <a:rPr lang="zh-CN" altLang="en-US"/>
              <a:t>（3）2016年的AlphaGO 引爆了第三波浪潮。</a:t>
            </a:r>
            <a:endParaRPr lang="zh-CN" altLang="en-US"/>
          </a:p>
          <a:p>
            <a:r>
              <a:rPr lang="zh-CN" altLang="en-US"/>
              <a:t>2006年Hinton提出过一个经典的论文，Hinton这篇论文虽然在2006年提出，但是我们神经网络是一个非常老的概念，它的前身要追溯到1986年的多层感知器反向传播算法。</a:t>
            </a:r>
            <a:endParaRPr lang="zh-CN" altLang="en-US"/>
          </a:p>
          <a:p>
            <a:r>
              <a:rPr lang="zh-CN" altLang="en-US"/>
              <a:t> 据说这里边还有一段历史公案，就是Vapnik老爷子和Hinton老爷子，他们学术矛盾很深，在80、90年代外面SVM一个占据主流的时候，神经网络被打压到连论文都发不出去，学生都毕业不了。现在Hinton老爷子算是打了一个翻身仗。</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回想刚刚我们买西瓜的场景，我们会发现这里涉及很多基于经验做出的预判。</a:t>
            </a:r>
            <a:endParaRPr lang="zh-CN" altLang="en-US"/>
          </a:p>
          <a:p>
            <a:r>
              <a:rPr lang="zh-CN" altLang="en-US"/>
              <a:t>（1）为什么看到微湿路面、感到和风、天边晚霞就认为明天是好天呢？</a:t>
            </a:r>
            <a:endParaRPr lang="zh-CN" altLang="en-US"/>
          </a:p>
          <a:p>
            <a:r>
              <a:rPr lang="zh-CN" altLang="en-US"/>
              <a:t>答：这是因为在我们的生活经验中已经遇见过很多类似的情况，前一天观察到上述特征后，第二天天气通常会很好。</a:t>
            </a:r>
            <a:endParaRPr lang="zh-CN" altLang="en-US"/>
          </a:p>
          <a:p>
            <a:r>
              <a:rPr lang="zh-CN" altLang="en-US"/>
              <a:t>（2）为什么色泽青绿、敲声浊响就能判断出是正熟的好西瓜呢？</a:t>
            </a:r>
            <a:endParaRPr lang="zh-CN" altLang="en-US"/>
          </a:p>
          <a:p>
            <a:r>
              <a:rPr lang="zh-CN" altLang="en-US"/>
              <a:t>答：这是因为我们吃过、看过很多的西瓜，所以基于色泽、敲声这几个特征我们就可以做出相当好的判断。</a:t>
            </a:r>
            <a:endParaRPr lang="zh-CN" altLang="en-US"/>
          </a:p>
          <a:p>
            <a:endParaRPr lang="zh-CN" altLang="en-US"/>
          </a:p>
          <a:p>
            <a:r>
              <a:rPr lang="zh-CN" altLang="en-US"/>
              <a:t>通过前面几个例子，我们能做出有效的预判，是因为我们积累了许多经验，而通过对经验的利用就能对新情况做出有效决策。</a:t>
            </a:r>
            <a:endParaRPr lang="zh-CN" altLang="en-US"/>
          </a:p>
          <a:p>
            <a:r>
              <a:rPr lang="zh-CN" altLang="en-US"/>
              <a:t>上面对经验的利用是靠我们人类自身完成的，计算机能帮我们做什么？</a:t>
            </a:r>
            <a:endParaRPr lang="zh-CN" altLang="en-US"/>
          </a:p>
          <a:p>
            <a:endParaRPr lang="zh-CN" altLang="en-US"/>
          </a:p>
          <a:p>
            <a:r>
              <a:rPr lang="zh-CN" altLang="en-US"/>
              <a:t>因此，我们引入【基础概念】机器学习，它正式这样一门学科，它致力于研究如何通过计算（CPU计算和GPU计算）的手段，利用经验来改善（计算机）系统自身的性能。</a:t>
            </a:r>
            <a:endParaRPr lang="zh-CN" altLang="en-US"/>
          </a:p>
          <a:p>
            <a:r>
              <a:rPr lang="zh-CN" altLang="en-US"/>
              <a:t>【加深理解1】专门研究计算机怎样模拟或实现人类的学习行为，以获取新的知识或技能，重新组织已有的知识结构使之不断改善(计算机系统)自身的性能。它是人工智能的核心，是使计算机具有智能的根本途径，其应用遍及人工智能的各个领域。</a:t>
            </a:r>
            <a:endParaRPr lang="zh-CN" altLang="en-US"/>
          </a:p>
          <a:p>
            <a:r>
              <a:rPr lang="zh-CN" altLang="en-US"/>
              <a:t>【加深理解2】而在计算机中，“经验”通常以“数据”形式存在。因此，机器学习所研究的主要内容就是关于在计算机上从数据中产生“模型（model）”算法，也叫做“学习算法（learning algorithm）”，一般“模型”泛指从数据中学得的（全局性的）结果。</a:t>
            </a:r>
            <a:endParaRPr lang="zh-CN" altLang="en-US"/>
          </a:p>
          <a:p>
            <a:r>
              <a:rPr lang="zh-CN" altLang="en-US"/>
              <a:t>有了学习算法我们就可以把经验数据提供给它，它就能基于这些数据产生模型；而在面对新的情况时（如看到一个没切开的西瓜），模型会给我们提供相应的判断（如是不是好瓜）。</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844541"/>
            <a:ext cx="7772400" cy="512757"/>
          </a:xfrm>
          <a:prstGeom prst="rect">
            <a:avLst/>
          </a:prstGeom>
        </p:spPr>
        <p:txBody>
          <a:bodyPr/>
          <a:lstStyle>
            <a:lvl1pPr>
              <a:defRPr sz="28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EABE6C31-EE7A-4411-A45C-DDF7D2352E4A}" type="datetimeFigureOut">
              <a:rPr lang="zh-CN" altLang="en-US" smtClean="0"/>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AD678030-9616-401B-859B-C9A7A46604E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85794"/>
            <a:ext cx="8229600" cy="649324"/>
          </a:xfrm>
          <a:prstGeom prst="rect">
            <a:avLst/>
          </a:prstGeom>
        </p:spPr>
        <p:txBody>
          <a:bodyPr/>
          <a:lstStyle>
            <a:lvl1pPr algn="l">
              <a:defRPr sz="2800" b="1"/>
            </a:lvl1p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a:xfrm>
            <a:off x="457200" y="1617681"/>
            <a:ext cx="8229600" cy="4525963"/>
          </a:xfrm>
          <a:prstGeom prst="rect">
            <a:avLst/>
          </a:prstGeom>
        </p:spPr>
        <p:txBody>
          <a:bodyPr/>
          <a:lstStyle>
            <a:lvl1pPr marL="514350" marR="0" indent="-51435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sz="2000">
                <a:latin typeface="+mj-ea"/>
                <a:ea typeface="+mj-ea"/>
              </a:defRPr>
            </a:lvl1pPr>
            <a:lvl2pPr marL="857250" indent="-400050" algn="l">
              <a:lnSpc>
                <a:spcPct val="150000"/>
              </a:lnSpc>
              <a:buFont typeface="Arial" panose="020B0604020202020204" pitchFamily="34" charset="0"/>
              <a:buChar char="•"/>
              <a:defRPr sz="1800">
                <a:latin typeface="+mj-ea"/>
                <a:ea typeface="+mj-ea"/>
              </a:defRPr>
            </a:lvl2pPr>
            <a:lvl3pPr marL="1314450" indent="-400050" algn="l">
              <a:lnSpc>
                <a:spcPct val="150000"/>
              </a:lnSpc>
              <a:buFont typeface="Arial" panose="020B0604020202020204" pitchFamily="34" charset="0"/>
              <a:buChar char="•"/>
              <a:defRPr sz="1600">
                <a:latin typeface="+mj-ea"/>
                <a:ea typeface="+mj-ea"/>
              </a:defRPr>
            </a:lvl3pPr>
            <a:lvl4pPr algn="l">
              <a:buNone/>
              <a:defRPr sz="1400">
                <a:latin typeface="+mj-ea"/>
                <a:ea typeface="+mj-ea"/>
              </a:defRPr>
            </a:lvl4pPr>
            <a:lvl5pPr>
              <a:buNone/>
              <a:defRPr>
                <a:latin typeface="+mj-ea"/>
                <a:ea typeface="+mj-ea"/>
              </a:defRPr>
            </a:lvl5pPr>
          </a:lstStyle>
          <a:p>
            <a:pPr lvl="0"/>
            <a:r>
              <a:rPr lang="zh-CN" altLang="en-US" dirty="0" smtClean="0"/>
              <a:t>第一级：单击此处编辑母版标题样式</a:t>
            </a:r>
            <a:endParaRPr lang="zh-CN" altLang="en-US" dirty="0" smtClean="0"/>
          </a:p>
          <a:p>
            <a:pPr lvl="1"/>
            <a:r>
              <a:rPr lang="zh-CN" altLang="en-US" dirty="0" smtClean="0"/>
              <a:t>第二级：单击此处编辑母版标题样式</a:t>
            </a:r>
            <a:endParaRPr lang="zh-CN" altLang="en-US" dirty="0" smtClean="0"/>
          </a:p>
          <a:p>
            <a:pPr lvl="2"/>
            <a:r>
              <a:rPr lang="zh-CN" altLang="en-US" dirty="0" smtClean="0"/>
              <a:t>第三级：单击此处编辑母版标题样式</a:t>
            </a:r>
            <a:endParaRPr lang="zh-CN" altLang="en-US" dirty="0" smtClean="0"/>
          </a:p>
          <a:p>
            <a:pPr lvl="0"/>
            <a:endParaRPr lang="en-US" altLang="zh-CN" dirty="0" smtClean="0"/>
          </a:p>
          <a:p>
            <a:pPr lvl="0"/>
            <a:endParaRPr lang="en-US" altLang="zh-CN" dirty="0" smtClean="0"/>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lang="en-US" altLang="zh-CN" dirty="0" smtClean="0"/>
          </a:p>
          <a:p>
            <a:pPr lvl="0"/>
            <a:endParaRPr lang="en-US" altLang="zh-CN" dirty="0" smtClean="0"/>
          </a:p>
          <a:p>
            <a:pPr lvl="0"/>
            <a:endParaRPr lang="zh-CN" altLang="en-US" dirty="0" smtClean="0"/>
          </a:p>
        </p:txBody>
      </p:sp>
      <p:sp>
        <p:nvSpPr>
          <p:cNvPr id="6" name="灯片编号占位符 5"/>
          <p:cNvSpPr>
            <a:spLocks noGrp="1"/>
          </p:cNvSpPr>
          <p:nvPr>
            <p:ph type="sldNum" sz="quarter" idx="12"/>
          </p:nvPr>
        </p:nvSpPr>
        <p:spPr>
          <a:xfrm>
            <a:off x="6553200" y="6143644"/>
            <a:ext cx="2133600" cy="365125"/>
          </a:xfrm>
          <a:prstGeom prst="rect">
            <a:avLst/>
          </a:prstGeom>
        </p:spPr>
        <p:txBody>
          <a:bodyPr/>
          <a:lstStyle>
            <a:lvl1pPr algn="r">
              <a:defRPr/>
            </a:lvl1pPr>
          </a:lstStyle>
          <a:p>
            <a:r>
              <a:rPr lang="en-US" altLang="zh-CN" dirty="0" smtClean="0"/>
              <a:t>1</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b="1"/>
            </a:lvl1pPr>
            <a:lvl2pPr>
              <a:defRPr sz="2000" b="1"/>
            </a:lvl2pPr>
            <a:lvl3pPr>
              <a:defRPr sz="1800" b="1"/>
            </a:lvl3pPr>
            <a:lvl4pPr>
              <a:defRPr sz="1600" b="1"/>
            </a:lvl4pPr>
            <a:lvl5pPr>
              <a:defRPr sz="1600" b="1"/>
            </a:lvl5pPr>
            <a:lvl6pPr>
              <a:defRPr sz="1600"/>
            </a:lvl6pPr>
            <a:lvl7pPr>
              <a:defRPr sz="1600"/>
            </a:lvl7pPr>
            <a:lvl8pPr>
              <a:defRPr sz="1600"/>
            </a:lvl8pPr>
            <a:lvl9pPr>
              <a:defRPr sz="16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EABE6C31-EE7A-4411-A45C-DDF7D2352E4A}" type="datetimeFigureOut">
              <a:rPr lang="zh-CN" altLang="en-US" smtClean="0"/>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AD678030-9616-401B-859B-C9A7A46604E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5B6EBCB-A38A-4D86-9BED-7BA271DF818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CE77FBF-94F8-465B-905E-650EA668469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2" Type="http://schemas.openxmlformats.org/officeDocument/2006/relationships/theme" Target="../theme/theme2.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B6EBCB-A38A-4D86-9BED-7BA271DF8189}"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77FBF-94F8-465B-905E-650EA668469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hyperlink" Target="http://images.cnblogs.com/cnblogs_com/LeftNotEasy/WindowsLiveWriter/1_1270E/image_2.png" TargetMode="External"/><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hyperlink" Target="http://images.cnblogs.com/cnblogs_com/LeftNotEasy/WindowsLiveWriter/1_1270E/image_6.png" TargetMode="Externa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7.wmf"/><Relationship Id="rId1"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50.wmf"/><Relationship Id="rId2" Type="http://schemas.openxmlformats.org/officeDocument/2006/relationships/oleObject" Target="../embeddings/oleObject2.bin"/><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430530" y="746116"/>
            <a:ext cx="7772400" cy="512757"/>
          </a:xfrm>
        </p:spPr>
        <p:txBody>
          <a:bodyPr/>
          <a:p>
            <a:pPr algn="l"/>
            <a:r>
              <a:rPr lang="zh-CN" altLang="en-US" b="1"/>
              <a:t>机器学习基础-每日目标</a:t>
            </a:r>
            <a:endParaRPr lang="zh-CN" altLang="en-US" b="1"/>
          </a:p>
        </p:txBody>
      </p:sp>
      <p:sp>
        <p:nvSpPr>
          <p:cNvPr id="3" name="副标题 2"/>
          <p:cNvSpPr>
            <a:spLocks noGrp="1"/>
          </p:cNvSpPr>
          <p:nvPr>
            <p:ph type="subTitle" idx="1"/>
          </p:nvPr>
        </p:nvSpPr>
        <p:spPr>
          <a:xfrm>
            <a:off x="984885" y="1861185"/>
            <a:ext cx="7280910" cy="3538855"/>
          </a:xfrm>
        </p:spPr>
        <p:txBody>
          <a:bodyPr/>
          <a:p>
            <a:pPr algn="l"/>
            <a:r>
              <a:rPr lang="en-US" altLang="zh-CN" sz="3200" b="1">
                <a:solidFill>
                  <a:schemeClr val="tx1"/>
                </a:solidFill>
                <a:latin typeface="华文仿宋" panose="02010600040101010101" charset="-122"/>
                <a:ea typeface="华文仿宋" panose="02010600040101010101" charset="-122"/>
                <a:cs typeface="华文仿宋" panose="02010600040101010101" charset="-122"/>
              </a:rPr>
              <a:t>       </a:t>
            </a:r>
            <a:r>
              <a:rPr lang="zh-CN" altLang="en-US" sz="3200" b="1">
                <a:solidFill>
                  <a:schemeClr val="tx1"/>
                </a:solidFill>
                <a:latin typeface="华文仿宋" panose="02010600040101010101" charset="-122"/>
                <a:ea typeface="华文仿宋" panose="02010600040101010101" charset="-122"/>
                <a:cs typeface="华文仿宋" panose="02010600040101010101" charset="-122"/>
              </a:rPr>
              <a:t>完成机器学习基础理论知识</a:t>
            </a:r>
            <a:r>
              <a:rPr lang="zh-CN" altLang="en-US" sz="3200" b="1">
                <a:solidFill>
                  <a:schemeClr val="tx1"/>
                </a:solidFill>
                <a:latin typeface="华文仿宋" panose="02010600040101010101" charset="-122"/>
                <a:ea typeface="华文仿宋" panose="02010600040101010101" charset="-122"/>
                <a:cs typeface="华文仿宋" panose="02010600040101010101" charset="-122"/>
                <a:sym typeface="+mn-ea"/>
              </a:rPr>
              <a:t>学习</a:t>
            </a:r>
            <a:r>
              <a:rPr lang="zh-CN" altLang="en-US" sz="3200" b="1">
                <a:solidFill>
                  <a:schemeClr val="tx1"/>
                </a:solidFill>
                <a:latin typeface="华文仿宋" panose="02010600040101010101" charset="-122"/>
                <a:ea typeface="华文仿宋" panose="02010600040101010101" charset="-122"/>
                <a:cs typeface="华文仿宋" panose="02010600040101010101" charset="-122"/>
              </a:rPr>
              <a:t>，为推荐系统算法实践提供理论基础，为成为一名算法工程师或推荐算法工程师构建基础理论体系。</a:t>
            </a:r>
            <a:endParaRPr lang="zh-CN" altLang="en-US" sz="3200" b="1">
              <a:solidFill>
                <a:schemeClr val="tx1"/>
              </a:solidFill>
              <a:latin typeface="华文仿宋" panose="02010600040101010101" charset="-122"/>
              <a:ea typeface="华文仿宋" panose="02010600040101010101" charset="-122"/>
              <a:cs typeface="华文仿宋" panose="0201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回顾与总结</a:t>
            </a:r>
            <a:endParaRPr lang="zh-CN" altLang="en-US"/>
          </a:p>
        </p:txBody>
      </p:sp>
      <p:sp>
        <p:nvSpPr>
          <p:cNvPr id="3" name="内容占位符 2"/>
          <p:cNvSpPr>
            <a:spLocks noGrp="1"/>
          </p:cNvSpPr>
          <p:nvPr>
            <p:ph idx="1"/>
          </p:nvPr>
        </p:nvSpPr>
        <p:spPr>
          <a:xfrm>
            <a:off x="457200" y="1617980"/>
            <a:ext cx="8460105" cy="4526280"/>
          </a:xfrm>
        </p:spPr>
        <p:txBody>
          <a:bodyPr/>
          <a:p>
            <a:r>
              <a:rPr lang="zh-CN" altLang="en-US"/>
              <a:t>人工智能对未来生活的改变</a:t>
            </a:r>
            <a:endParaRPr lang="zh-CN" altLang="en-US"/>
          </a:p>
          <a:p>
            <a:pPr lvl="1"/>
            <a:r>
              <a:rPr lang="en-US" altLang="zh-CN"/>
              <a:t>AlphaGo</a:t>
            </a:r>
            <a:r>
              <a:rPr lang="zh-CN" altLang="en-US"/>
              <a:t>为什么这么厉害？是因为它自己与自己下了很多棋</a:t>
            </a:r>
            <a:endParaRPr lang="zh-CN" altLang="en-US"/>
          </a:p>
          <a:p>
            <a:pPr lvl="1"/>
            <a:r>
              <a:rPr lang="zh-CN" altLang="en-US"/>
              <a:t>人脸识别为什么那么厉害？是因为他们看了上亿张脸，然后从中学习</a:t>
            </a:r>
            <a:endParaRPr lang="zh-CN" altLang="en-US"/>
          </a:p>
          <a:p>
            <a:pPr lvl="1"/>
            <a:r>
              <a:rPr lang="zh-CN" altLang="en-US"/>
              <a:t>机器学习在任何狭隘领域，看到大量的数据，是人脑完全不能和它竞争的</a:t>
            </a:r>
            <a:endParaRPr lang="zh-CN" altLang="en-US"/>
          </a:p>
          <a:p>
            <a:pPr lvl="0"/>
            <a:r>
              <a:rPr lang="zh-CN" altLang="en-US"/>
              <a:t>人工智能发展</a:t>
            </a:r>
            <a:endParaRPr lang="zh-CN" altLang="en-US"/>
          </a:p>
          <a:p>
            <a:pPr lvl="1"/>
            <a:r>
              <a:rPr lang="zh-CN" altLang="en-US"/>
              <a:t>跳棋、国际象棋、围棋分别战胜人类高手</a:t>
            </a:r>
            <a:endParaRPr lang="zh-CN" altLang="en-US"/>
          </a:p>
          <a:p>
            <a:pPr lvl="1"/>
            <a:r>
              <a:rPr lang="zh-CN" altLang="en-US"/>
              <a:t>如今的人工智能深入到了生活的每个角落</a:t>
            </a:r>
            <a:endParaRPr lang="zh-CN" altLang="en-US"/>
          </a:p>
          <a:p>
            <a:pPr lvl="1"/>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人工智能、机器学习、深度学习的关系</a:t>
            </a:r>
            <a:endParaRPr lang="zh-CN" altLang="en-US"/>
          </a:p>
        </p:txBody>
      </p:sp>
      <p:sp>
        <p:nvSpPr>
          <p:cNvPr id="3" name="内容占位符 2"/>
          <p:cNvSpPr>
            <a:spLocks noGrp="1"/>
          </p:cNvSpPr>
          <p:nvPr>
            <p:ph idx="1"/>
          </p:nvPr>
        </p:nvSpPr>
        <p:spPr/>
        <p:txBody>
          <a:bodyPr/>
          <a:p>
            <a:r>
              <a:rPr lang="zh-CN" altLang="en-US" sz="1800"/>
              <a:t>机器学习是人工智能的一个分支，深度学习是实现机器学习的一种技术。</a:t>
            </a:r>
            <a:endParaRPr lang="zh-CN" altLang="en-US" sz="1800"/>
          </a:p>
          <a:p>
            <a:endParaRPr lang="zh-CN" altLang="en-US"/>
          </a:p>
        </p:txBody>
      </p:sp>
      <p:pic>
        <p:nvPicPr>
          <p:cNvPr id="13" name="图片 13"/>
          <p:cNvPicPr>
            <a:picLocks noChangeAspect="1"/>
          </p:cNvPicPr>
          <p:nvPr/>
        </p:nvPicPr>
        <p:blipFill>
          <a:blip r:embed="rId1"/>
          <a:stretch>
            <a:fillRect/>
          </a:stretch>
        </p:blipFill>
        <p:spPr>
          <a:xfrm>
            <a:off x="1046480" y="2581275"/>
            <a:ext cx="6173470" cy="32131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数据分析、数据挖掘和机器学习的关系</a:t>
            </a:r>
            <a:endParaRPr lang="zh-CN" altLang="en-US"/>
          </a:p>
        </p:txBody>
      </p:sp>
      <p:sp>
        <p:nvSpPr>
          <p:cNvPr id="3" name="内容占位符 2"/>
          <p:cNvSpPr>
            <a:spLocks noGrp="1"/>
          </p:cNvSpPr>
          <p:nvPr>
            <p:ph idx="1"/>
          </p:nvPr>
        </p:nvSpPr>
        <p:spPr/>
        <p:txBody>
          <a:bodyPr/>
          <a:p>
            <a:r>
              <a:rPr lang="zh-CN" altLang="en-US"/>
              <a:t>数据：即观测值</a:t>
            </a:r>
            <a:r>
              <a:rPr lang="en-US" altLang="zh-CN"/>
              <a:t>,</a:t>
            </a:r>
            <a:r>
              <a:rPr lang="zh-CN" altLang="en-US"/>
              <a:t>如测量数据</a:t>
            </a:r>
            <a:endParaRPr lang="zh-CN" altLang="en-US"/>
          </a:p>
          <a:p>
            <a:r>
              <a:rPr lang="zh-CN" altLang="en-US"/>
              <a:t>信息：可信的数据。</a:t>
            </a:r>
            <a:endParaRPr lang="zh-CN" altLang="en-US"/>
          </a:p>
          <a:p>
            <a:r>
              <a:rPr lang="zh-CN" altLang="en-US"/>
              <a:t>数据分析：从数据到信息的整理、筛选和加工过程</a:t>
            </a:r>
            <a:endParaRPr lang="zh-CN" altLang="en-US"/>
          </a:p>
          <a:p>
            <a:r>
              <a:rPr lang="zh-CN" altLang="en-US"/>
              <a:t>数据挖掘：对信息进行价值化的分析</a:t>
            </a:r>
            <a:endParaRPr lang="zh-CN" altLang="en-US"/>
          </a:p>
          <a:p>
            <a:r>
              <a:rPr lang="zh-CN" altLang="en-US"/>
              <a:t>用机器学习的方法进行数据挖掘。机器学习是一种方法；数据挖掘是一件事情；还有一个相似的概念就是模式识别，这也是一件事情。而现在流行的深度学习技术只是机器学习的一种；</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各技术交叉点</a:t>
            </a:r>
            <a:endParaRPr lang="zh-CN" altLang="en-US"/>
          </a:p>
        </p:txBody>
      </p:sp>
      <p:pic>
        <p:nvPicPr>
          <p:cNvPr id="14" name="图片 14"/>
          <p:cNvPicPr>
            <a:picLocks noChangeAspect="1"/>
          </p:cNvPicPr>
          <p:nvPr>
            <p:ph idx="1"/>
          </p:nvPr>
        </p:nvPicPr>
        <p:blipFill>
          <a:blip r:embed="rId1"/>
          <a:stretch>
            <a:fillRect/>
          </a:stretch>
        </p:blipFill>
        <p:spPr>
          <a:xfrm>
            <a:off x="265430" y="1575435"/>
            <a:ext cx="4618355" cy="2834640"/>
          </a:xfrm>
          <a:prstGeom prst="rect">
            <a:avLst/>
          </a:prstGeom>
          <a:noFill/>
          <a:ln w="9525">
            <a:noFill/>
          </a:ln>
        </p:spPr>
      </p:pic>
      <p:sp>
        <p:nvSpPr>
          <p:cNvPr id="4" name="文本框 3"/>
          <p:cNvSpPr txBox="1"/>
          <p:nvPr/>
        </p:nvSpPr>
        <p:spPr>
          <a:xfrm>
            <a:off x="349885" y="5039995"/>
            <a:ext cx="8641080" cy="922020"/>
          </a:xfrm>
          <a:prstGeom prst="rect">
            <a:avLst/>
          </a:prstGeom>
          <a:noFill/>
        </p:spPr>
        <p:txBody>
          <a:bodyPr wrap="none" rtlCol="0">
            <a:spAutoFit/>
          </a:bodyPr>
          <a:p>
            <a:pPr algn="l"/>
            <a:r>
              <a:rPr lang="zh-CN" altLang="en-US"/>
              <a:t>机器学习和</a:t>
            </a:r>
            <a:r>
              <a:rPr lang="zh-CN" altLang="en-US">
                <a:sym typeface="+mn-ea"/>
              </a:rPr>
              <a:t>模式识别都</a:t>
            </a:r>
            <a:r>
              <a:rPr lang="zh-CN" altLang="en-US"/>
              <a:t>是达到人工智能目标的手段之一；</a:t>
            </a:r>
            <a:endParaRPr lang="zh-CN" altLang="en-US"/>
          </a:p>
          <a:p>
            <a:pPr algn="l"/>
            <a:endParaRPr lang="zh-CN" altLang="en-US"/>
          </a:p>
          <a:p>
            <a:pPr algn="l"/>
            <a:r>
              <a:rPr lang="zh-CN" altLang="en-US"/>
              <a:t>对数据挖掘而言，数据库提供数据管理技术，机器学习和统计学提供数据分析技术。</a:t>
            </a:r>
            <a:endParaRPr lang="zh-CN" altLang="en-US"/>
          </a:p>
        </p:txBody>
      </p:sp>
      <p:pic>
        <p:nvPicPr>
          <p:cNvPr id="5" name="图片 4"/>
          <p:cNvPicPr>
            <a:picLocks noChangeAspect="1"/>
          </p:cNvPicPr>
          <p:nvPr/>
        </p:nvPicPr>
        <p:blipFill>
          <a:blip r:embed="rId2"/>
          <a:stretch>
            <a:fillRect/>
          </a:stretch>
        </p:blipFill>
        <p:spPr>
          <a:xfrm>
            <a:off x="4968240" y="1905000"/>
            <a:ext cx="3959225" cy="25050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第二部分</a:t>
            </a:r>
            <a:r>
              <a:rPr lang="en-US" altLang="zh-CN"/>
              <a:t>-</a:t>
            </a:r>
            <a:r>
              <a:rPr lang="zh-CN" altLang="en-US"/>
              <a:t>了解机器学习概念</a:t>
            </a:r>
            <a:endParaRPr lang="zh-CN" altLang="en-US"/>
          </a:p>
        </p:txBody>
      </p:sp>
      <p:sp>
        <p:nvSpPr>
          <p:cNvPr id="3" name="内容占位符 2"/>
          <p:cNvSpPr>
            <a:spLocks noGrp="1"/>
          </p:cNvSpPr>
          <p:nvPr>
            <p:ph idx="1"/>
          </p:nvPr>
        </p:nvSpPr>
        <p:spPr/>
        <p:txBody>
          <a:bodyPr/>
          <a:p>
            <a:r>
              <a:rPr lang="zh-CN" altLang="en-US"/>
              <a:t>什么是机器学习</a:t>
            </a:r>
            <a:endParaRPr lang="zh-CN" altLang="en-US"/>
          </a:p>
          <a:p>
            <a:r>
              <a:rPr lang="zh-CN" altLang="en-US"/>
              <a:t>什么不是机器学习</a:t>
            </a:r>
            <a:endParaRPr lang="zh-CN" altLang="en-US"/>
          </a:p>
          <a:p>
            <a:r>
              <a:rPr lang="zh-CN" altLang="en-US"/>
              <a:t>基于规则的学习</a:t>
            </a:r>
            <a:endParaRPr lang="zh-CN" altLang="en-US"/>
          </a:p>
          <a:p>
            <a:r>
              <a:rPr lang="zh-CN" altLang="en-US"/>
              <a:t>基于模型的学习</a:t>
            </a:r>
            <a:endParaRPr lang="zh-CN" altLang="en-US"/>
          </a:p>
          <a:p>
            <a:r>
              <a:rPr lang="zh-CN" altLang="en-US"/>
              <a:t>机器学习的各种概念剖析</a:t>
            </a:r>
            <a:endParaRPr lang="zh-CN" altLang="en-US"/>
          </a:p>
          <a:p>
            <a:r>
              <a:rPr lang="zh-CN" altLang="en-US"/>
              <a:t>机器学习的分类</a:t>
            </a:r>
            <a:endParaRPr lang="zh-CN" altLang="en-US"/>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什么是机器学习？</a:t>
            </a:r>
            <a:endParaRPr lang="zh-CN" altLang="en-US"/>
          </a:p>
        </p:txBody>
      </p:sp>
      <p:sp>
        <p:nvSpPr>
          <p:cNvPr id="3" name="内容占位符 2"/>
          <p:cNvSpPr>
            <a:spLocks noGrp="1"/>
          </p:cNvSpPr>
          <p:nvPr>
            <p:ph idx="1"/>
          </p:nvPr>
        </p:nvSpPr>
        <p:spPr>
          <a:xfrm>
            <a:off x="542290" y="1370965"/>
            <a:ext cx="8229600" cy="1750695"/>
          </a:xfrm>
        </p:spPr>
        <p:txBody>
          <a:bodyPr/>
          <a:p>
            <a:pPr>
              <a:buFont typeface="Wingdings" panose="05000000000000000000" charset="0"/>
              <a:buChar char=""/>
            </a:pPr>
            <a:r>
              <a:rPr lang="zh-CN" altLang="en-US" sz="2400"/>
              <a:t>机器学习，它正是这样一门学科，它致力于研究如何通过计算（CPU和GPU计算）的手段，利用</a:t>
            </a:r>
            <a:r>
              <a:rPr lang="zh-CN" altLang="en-US" sz="2400" b="1"/>
              <a:t>经验</a:t>
            </a:r>
            <a:r>
              <a:rPr lang="zh-CN" altLang="en-US" sz="2400"/>
              <a:t>来改善（计算机）系统自身的性能。</a:t>
            </a:r>
            <a:endParaRPr lang="zh-CN" altLang="en-US" sz="2400"/>
          </a:p>
          <a:p>
            <a:endParaRPr lang="zh-CN" altLang="en-US"/>
          </a:p>
        </p:txBody>
      </p:sp>
      <p:sp>
        <p:nvSpPr>
          <p:cNvPr id="4" name="文本框 3"/>
          <p:cNvSpPr txBox="1"/>
          <p:nvPr/>
        </p:nvSpPr>
        <p:spPr>
          <a:xfrm>
            <a:off x="327660" y="3211830"/>
            <a:ext cx="8444230" cy="2999740"/>
          </a:xfrm>
          <a:prstGeom prst="rect">
            <a:avLst/>
          </a:prstGeom>
          <a:noFill/>
        </p:spPr>
        <p:txBody>
          <a:bodyPr wrap="none" rtlCol="0">
            <a:spAutoFit/>
          </a:bodyPr>
          <a:p>
            <a:pPr marL="742950" lvl="1" indent="-285750" algn="l" fontAlgn="auto">
              <a:lnSpc>
                <a:spcPct val="150000"/>
              </a:lnSpc>
              <a:buFont typeface="Wingdings" panose="05000000000000000000" charset="0"/>
              <a:buChar char=""/>
            </a:pPr>
            <a:r>
              <a:rPr lang="zh-CN" altLang="en-US" sz="1600">
                <a:latin typeface="华文楷体" panose="02010600040101010101" pitchFamily="18" charset="-122"/>
                <a:ea typeface="华文楷体" panose="02010600040101010101" pitchFamily="18" charset="-122"/>
                <a:sym typeface="+mn-ea"/>
              </a:rPr>
              <a:t>它是人工智能的核心，是使计算机具有智能的根本途径，应用遍及人工智能各领域。</a:t>
            </a:r>
            <a:endParaRPr lang="zh-CN" altLang="en-US" sz="1600">
              <a:latin typeface="华文楷体" panose="02010600040101010101" pitchFamily="18" charset="-122"/>
              <a:ea typeface="华文楷体" panose="02010600040101010101" pitchFamily="18" charset="-122"/>
              <a:sym typeface="+mn-ea"/>
            </a:endParaRPr>
          </a:p>
          <a:p>
            <a:pPr marL="285750" indent="-285750" algn="l" fontAlgn="auto">
              <a:lnSpc>
                <a:spcPct val="150000"/>
              </a:lnSpc>
              <a:buFont typeface="Wingdings" panose="05000000000000000000" charset="0"/>
              <a:buChar char=""/>
            </a:pPr>
            <a:endParaRPr lang="zh-CN" altLang="en-US">
              <a:latin typeface="华文楷体" panose="02010600040101010101" pitchFamily="18" charset="-122"/>
              <a:ea typeface="华文楷体" panose="02010600040101010101" pitchFamily="18" charset="-122"/>
              <a:sym typeface="+mn-ea"/>
            </a:endParaRPr>
          </a:p>
          <a:p>
            <a:pPr marL="742950" lvl="1" indent="-285750" algn="l" fontAlgn="auto">
              <a:lnSpc>
                <a:spcPct val="150000"/>
              </a:lnSpc>
              <a:buFont typeface="Wingdings" panose="05000000000000000000" charset="0"/>
              <a:buChar char=""/>
            </a:pPr>
            <a:r>
              <a:rPr lang="zh-CN" altLang="en-US" sz="1600">
                <a:latin typeface="华文楷体" panose="02010600040101010101" pitchFamily="18" charset="-122"/>
                <a:ea typeface="华文楷体" panose="02010600040101010101" pitchFamily="18" charset="-122"/>
                <a:sym typeface="+mn-ea"/>
              </a:rPr>
              <a:t>机器学习所研究的主要内容就是</a:t>
            </a:r>
            <a:endParaRPr lang="zh-CN" altLang="en-US" sz="1600">
              <a:latin typeface="华文楷体" panose="02010600040101010101" pitchFamily="18" charset="-122"/>
              <a:ea typeface="华文楷体" panose="02010600040101010101" pitchFamily="18" charset="-122"/>
              <a:sym typeface="+mn-ea"/>
            </a:endParaRPr>
          </a:p>
          <a:p>
            <a:pPr indent="0" algn="l" fontAlgn="auto">
              <a:lnSpc>
                <a:spcPct val="150000"/>
              </a:lnSpc>
              <a:buNone/>
            </a:pPr>
            <a:r>
              <a:rPr lang="en-US" altLang="zh-CN" sz="1600">
                <a:latin typeface="华文楷体" panose="02010600040101010101" pitchFamily="18" charset="-122"/>
                <a:ea typeface="华文楷体" panose="02010600040101010101" pitchFamily="18" charset="-122"/>
                <a:sym typeface="+mn-ea"/>
              </a:rPr>
              <a:t>	</a:t>
            </a:r>
            <a:r>
              <a:rPr lang="zh-CN" altLang="en-US" sz="1600">
                <a:latin typeface="华文楷体" panose="02010600040101010101" pitchFamily="18" charset="-122"/>
                <a:ea typeface="华文楷体" panose="02010600040101010101" pitchFamily="18" charset="-122"/>
                <a:sym typeface="+mn-ea"/>
              </a:rPr>
              <a:t>关于在计算机上从</a:t>
            </a:r>
            <a:r>
              <a:rPr lang="zh-CN" altLang="en-US" sz="1600" b="1">
                <a:latin typeface="华文楷体" panose="02010600040101010101" pitchFamily="18" charset="-122"/>
                <a:ea typeface="华文楷体" panose="02010600040101010101" pitchFamily="18" charset="-122"/>
                <a:sym typeface="+mn-ea"/>
              </a:rPr>
              <a:t>数据</a:t>
            </a:r>
            <a:r>
              <a:rPr lang="zh-CN" altLang="en-US" sz="1600">
                <a:latin typeface="华文楷体" panose="02010600040101010101" pitchFamily="18" charset="-122"/>
                <a:ea typeface="华文楷体" panose="02010600040101010101" pitchFamily="18" charset="-122"/>
                <a:sym typeface="+mn-ea"/>
              </a:rPr>
              <a:t>中产生“模型（model）”算法</a:t>
            </a:r>
            <a:r>
              <a:rPr lang="en-US" altLang="zh-CN" sz="1600">
                <a:latin typeface="华文楷体" panose="02010600040101010101" pitchFamily="18" charset="-122"/>
                <a:ea typeface="华文楷体" panose="02010600040101010101" pitchFamily="18" charset="-122"/>
                <a:sym typeface="+mn-ea"/>
              </a:rPr>
              <a:t>(</a:t>
            </a:r>
            <a:r>
              <a:rPr lang="zh-CN" altLang="en-US" sz="1600">
                <a:latin typeface="华文楷体" panose="02010600040101010101" pitchFamily="18" charset="-122"/>
                <a:ea typeface="华文楷体" panose="02010600040101010101" pitchFamily="18" charset="-122"/>
                <a:sym typeface="+mn-ea"/>
              </a:rPr>
              <a:t>学习算法</a:t>
            </a:r>
            <a:r>
              <a:rPr lang="en-US" altLang="zh-CN" sz="1600">
                <a:latin typeface="华文楷体" panose="02010600040101010101" pitchFamily="18" charset="-122"/>
                <a:ea typeface="华文楷体" panose="02010600040101010101" pitchFamily="18" charset="-122"/>
                <a:sym typeface="+mn-ea"/>
              </a:rPr>
              <a:t>)</a:t>
            </a:r>
            <a:endParaRPr lang="en-US" altLang="zh-CN" sz="1600">
              <a:latin typeface="华文楷体" panose="02010600040101010101" pitchFamily="18" charset="-122"/>
              <a:ea typeface="华文楷体" panose="02010600040101010101" pitchFamily="18" charset="-122"/>
              <a:sym typeface="+mn-ea"/>
            </a:endParaRPr>
          </a:p>
          <a:p>
            <a:pPr indent="0" algn="l" fontAlgn="auto">
              <a:lnSpc>
                <a:spcPct val="150000"/>
              </a:lnSpc>
              <a:buNone/>
            </a:pPr>
            <a:r>
              <a:rPr lang="en-US" altLang="zh-CN" sz="1600">
                <a:latin typeface="华文楷体" panose="02010600040101010101" pitchFamily="18" charset="-122"/>
                <a:ea typeface="华文楷体" panose="02010600040101010101" pitchFamily="18" charset="-122"/>
                <a:sym typeface="+mn-ea"/>
              </a:rPr>
              <a:t>	</a:t>
            </a:r>
            <a:r>
              <a:rPr lang="zh-CN" altLang="en-US" sz="1600" b="1">
                <a:latin typeface="华文楷体" panose="02010600040101010101" pitchFamily="18" charset="-122"/>
                <a:ea typeface="华文楷体" panose="02010600040101010101" pitchFamily="18" charset="-122"/>
                <a:sym typeface="+mn-ea"/>
              </a:rPr>
              <a:t>数据</a:t>
            </a:r>
            <a:r>
              <a:rPr lang="en-US" altLang="zh-CN" sz="1600" b="1">
                <a:latin typeface="华文楷体" panose="02010600040101010101" pitchFamily="18" charset="-122"/>
                <a:ea typeface="华文楷体" panose="02010600040101010101" pitchFamily="18" charset="-122"/>
                <a:sym typeface="+mn-ea"/>
              </a:rPr>
              <a:t>+</a:t>
            </a:r>
            <a:r>
              <a:rPr lang="zh-CN" altLang="en-US" sz="1600" b="1">
                <a:latin typeface="华文楷体" panose="02010600040101010101" pitchFamily="18" charset="-122"/>
                <a:ea typeface="华文楷体" panose="02010600040101010101" pitchFamily="18" charset="-122"/>
                <a:sym typeface="+mn-ea"/>
              </a:rPr>
              <a:t>机器学习算法</a:t>
            </a:r>
            <a:r>
              <a:rPr lang="en-US" altLang="zh-CN" sz="1600" b="1">
                <a:latin typeface="华文楷体" panose="02010600040101010101" pitchFamily="18" charset="-122"/>
                <a:ea typeface="华文楷体" panose="02010600040101010101" pitchFamily="18" charset="-122"/>
                <a:sym typeface="+mn-ea"/>
              </a:rPr>
              <a:t>=</a:t>
            </a:r>
            <a:r>
              <a:rPr lang="zh-CN" altLang="en-US" sz="1600" b="1">
                <a:latin typeface="华文楷体" panose="02010600040101010101" pitchFamily="18" charset="-122"/>
                <a:ea typeface="华文楷体" panose="02010600040101010101" pitchFamily="18" charset="-122"/>
                <a:sym typeface="+mn-ea"/>
              </a:rPr>
              <a:t>机器学习模型</a:t>
            </a:r>
            <a:endParaRPr lang="en-US" altLang="zh-CN" b="1">
              <a:latin typeface="华文楷体" panose="02010600040101010101" pitchFamily="18" charset="-122"/>
              <a:ea typeface="华文楷体" panose="02010600040101010101" pitchFamily="18" charset="-122"/>
              <a:sym typeface="+mn-ea"/>
            </a:endParaRPr>
          </a:p>
          <a:p>
            <a:pPr marL="742950" lvl="1" indent="-285750" algn="l" fontAlgn="auto">
              <a:lnSpc>
                <a:spcPct val="150000"/>
              </a:lnSpc>
              <a:buFont typeface="Wingdings" panose="05000000000000000000" charset="0"/>
              <a:buChar char=""/>
            </a:pPr>
            <a:r>
              <a:rPr lang="zh-CN" altLang="en-US" sz="1600">
                <a:latin typeface="华文楷体" panose="02010600040101010101" pitchFamily="18" charset="-122"/>
                <a:ea typeface="华文楷体" panose="02010600040101010101" pitchFamily="18" charset="-122"/>
                <a:sym typeface="+mn-ea"/>
              </a:rPr>
              <a:t>有了学习算法我们就可以把经验数据提供给它，它就能基于这些数据产生</a:t>
            </a:r>
            <a:r>
              <a:rPr lang="zh-CN" altLang="en-US" sz="1600" b="1">
                <a:latin typeface="华文楷体" panose="02010600040101010101" pitchFamily="18" charset="-122"/>
                <a:ea typeface="华文楷体" panose="02010600040101010101" pitchFamily="18" charset="-122"/>
                <a:sym typeface="+mn-ea"/>
              </a:rPr>
              <a:t>模型。</a:t>
            </a:r>
            <a:endParaRPr lang="zh-CN" altLang="en-US" sz="1600">
              <a:latin typeface="华文楷体" panose="02010600040101010101" pitchFamily="18" charset="-122"/>
              <a:ea typeface="华文楷体" panose="02010600040101010101" pitchFamily="18" charset="-122"/>
              <a:sym typeface="+mn-ea"/>
            </a:endParaRPr>
          </a:p>
          <a:p>
            <a:pPr marL="742950" lvl="1" indent="-285750" algn="l" fontAlgn="auto">
              <a:lnSpc>
                <a:spcPct val="150000"/>
              </a:lnSpc>
              <a:buFont typeface="Wingdings" panose="05000000000000000000" charset="0"/>
              <a:buChar char=""/>
            </a:pPr>
            <a:r>
              <a:rPr lang="zh-CN" altLang="en-US" sz="1600">
                <a:latin typeface="华文楷体" panose="02010600040101010101" pitchFamily="18" charset="-122"/>
                <a:ea typeface="华文楷体" panose="02010600040101010101" pitchFamily="18" charset="-122"/>
                <a:sym typeface="+mn-ea"/>
              </a:rPr>
              <a:t>面对新的情况（没有切开的西瓜），模型会提供相应的判断（好西瓜</a:t>
            </a:r>
            <a:r>
              <a:rPr lang="en-US" altLang="zh-CN" sz="1600">
                <a:latin typeface="华文楷体" panose="02010600040101010101" pitchFamily="18" charset="-122"/>
                <a:ea typeface="华文楷体" panose="02010600040101010101" pitchFamily="18" charset="-122"/>
                <a:sym typeface="+mn-ea"/>
              </a:rPr>
              <a:t>or</a:t>
            </a:r>
            <a:r>
              <a:rPr lang="zh-CN" altLang="en-US" sz="1600">
                <a:latin typeface="华文楷体" panose="02010600040101010101" pitchFamily="18" charset="-122"/>
                <a:ea typeface="华文楷体" panose="02010600040101010101" pitchFamily="18" charset="-122"/>
                <a:sym typeface="+mn-ea"/>
              </a:rPr>
              <a:t>坏西瓜）</a:t>
            </a:r>
            <a:endParaRPr lang="zh-CN" altLang="en-US" sz="1600">
              <a:latin typeface="华文楷体" panose="02010600040101010101" pitchFamily="18" charset="-122"/>
              <a:ea typeface="华文楷体" panose="02010600040101010101" pitchFamily="18" charset="-122"/>
              <a:sym typeface="+mn-ea"/>
            </a:endParaRPr>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什么不是机器学习？</a:t>
            </a:r>
            <a:endParaRPr lang="zh-CN" altLang="en-US"/>
          </a:p>
        </p:txBody>
      </p:sp>
      <p:sp>
        <p:nvSpPr>
          <p:cNvPr id="3" name="内容占位符 2"/>
          <p:cNvSpPr>
            <a:spLocks noGrp="1"/>
          </p:cNvSpPr>
          <p:nvPr>
            <p:ph idx="1"/>
          </p:nvPr>
        </p:nvSpPr>
        <p:spPr>
          <a:xfrm>
            <a:off x="457200" y="1617980"/>
            <a:ext cx="8229600" cy="1729105"/>
          </a:xfrm>
        </p:spPr>
        <p:txBody>
          <a:bodyPr/>
          <a:p>
            <a:r>
              <a:rPr lang="zh-CN" altLang="en-US"/>
              <a:t>机器学习：从已有的经验中学习经验，从经验中去分析</a:t>
            </a:r>
            <a:endParaRPr lang="zh-CN" altLang="en-US"/>
          </a:p>
          <a:p>
            <a:r>
              <a:rPr lang="en-US" altLang="zh-CN"/>
              <a:t>(1)</a:t>
            </a:r>
            <a:r>
              <a:rPr lang="zh-CN" altLang="en-US"/>
              <a:t>计算每种颜色箱子的个数？</a:t>
            </a:r>
            <a:r>
              <a:rPr lang="en-US" altLang="zh-CN"/>
              <a:t>----</a:t>
            </a:r>
            <a:r>
              <a:rPr lang="zh-CN" altLang="en-US"/>
              <a:t>确定的问题</a:t>
            </a:r>
            <a:endParaRPr lang="zh-CN" altLang="en-US"/>
          </a:p>
          <a:p>
            <a:r>
              <a:rPr lang="en-US" altLang="zh-CN"/>
              <a:t>(2)</a:t>
            </a:r>
            <a:r>
              <a:rPr lang="zh-CN" altLang="en-US"/>
              <a:t>计算一组数据平均值大小？</a:t>
            </a:r>
            <a:r>
              <a:rPr lang="en-US" altLang="zh-CN"/>
              <a:t>----</a:t>
            </a:r>
            <a:r>
              <a:rPr lang="zh-CN" altLang="en-US"/>
              <a:t>数值计算问题</a:t>
            </a:r>
            <a:endParaRPr lang="zh-CN" altLang="en-US"/>
          </a:p>
          <a:p>
            <a:endParaRPr lang="zh-CN" altLang="en-US"/>
          </a:p>
        </p:txBody>
      </p:sp>
      <p:sp>
        <p:nvSpPr>
          <p:cNvPr id="4" name="内容占位符 2"/>
          <p:cNvSpPr>
            <a:spLocks noGrp="1"/>
          </p:cNvSpPr>
          <p:nvPr/>
        </p:nvSpPr>
        <p:spPr>
          <a:xfrm>
            <a:off x="584200" y="3599180"/>
            <a:ext cx="8229600" cy="1729105"/>
          </a:xfrm>
          <a:prstGeom prst="rect">
            <a:avLst/>
          </a:prstGeom>
        </p:spPr>
        <p:txBody>
          <a:bodyPr/>
          <a:lstStyle>
            <a:lvl1pPr marL="514350" marR="0" indent="-51435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sz="2000" kern="1200">
                <a:solidFill>
                  <a:schemeClr val="tx1"/>
                </a:solidFill>
                <a:latin typeface="+mj-ea"/>
                <a:ea typeface="+mj-ea"/>
                <a:cs typeface="+mn-cs"/>
              </a:defRPr>
            </a:lvl1pPr>
            <a:lvl2pPr marL="857250" indent="-400050" algn="l" defTabSz="914400" rtl="0" eaLnBrk="1" latinLnBrk="0" hangingPunct="1">
              <a:lnSpc>
                <a:spcPct val="150000"/>
              </a:lnSpc>
              <a:spcBef>
                <a:spcPct val="20000"/>
              </a:spcBef>
              <a:buFont typeface="Arial" panose="020B0604020202020204" pitchFamily="34" charset="0"/>
              <a:buChar char="•"/>
              <a:defRPr sz="1800" kern="1200">
                <a:solidFill>
                  <a:schemeClr val="tx1"/>
                </a:solidFill>
                <a:latin typeface="+mj-ea"/>
                <a:ea typeface="+mj-ea"/>
                <a:cs typeface="+mn-cs"/>
              </a:defRPr>
            </a:lvl2pPr>
            <a:lvl3pPr marL="1314450" indent="-400050" algn="l" defTabSz="914400" rtl="0" eaLnBrk="1" latinLnBrk="0" hangingPunct="1">
              <a:lnSpc>
                <a:spcPct val="150000"/>
              </a:lnSpc>
              <a:spcBef>
                <a:spcPct val="20000"/>
              </a:spcBef>
              <a:buFont typeface="Arial" panose="020B0604020202020204" pitchFamily="34" charset="0"/>
              <a:buChar char="•"/>
              <a:defRPr sz="1600" kern="1200">
                <a:solidFill>
                  <a:schemeClr val="tx1"/>
                </a:solidFill>
                <a:latin typeface="+mj-ea"/>
                <a:ea typeface="+mj-ea"/>
                <a:cs typeface="+mn-cs"/>
              </a:defRPr>
            </a:lvl3pPr>
            <a:lvl4pPr marL="1600200" indent="-228600" algn="l" defTabSz="914400" rtl="0" eaLnBrk="1" latinLnBrk="0" hangingPunct="1">
              <a:spcBef>
                <a:spcPct val="20000"/>
              </a:spcBef>
              <a:buFont typeface="Arial" panose="020B0604020202020204" pitchFamily="34" charset="0"/>
              <a:buNone/>
              <a:defRPr sz="1400" kern="1200">
                <a:solidFill>
                  <a:schemeClr val="tx1"/>
                </a:solidFill>
                <a:latin typeface="+mj-ea"/>
                <a:ea typeface="+mj-ea"/>
                <a:cs typeface="+mn-cs"/>
              </a:defRPr>
            </a:lvl4pPr>
            <a:lvl5pPr marL="2057400" indent="-228600" algn="l" defTabSz="914400" rtl="0" eaLnBrk="1" latinLnBrk="0" hangingPunct="1">
              <a:spcBef>
                <a:spcPct val="20000"/>
              </a:spcBef>
              <a:buFont typeface="Arial" panose="020B0604020202020204" pitchFamily="34" charset="0"/>
              <a:buNone/>
              <a:defRPr sz="2000" kern="1200">
                <a:solidFill>
                  <a:schemeClr val="tx1"/>
                </a:solidFill>
                <a:latin typeface="+mj-ea"/>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t>机器学习的目的是建立预测模型</a:t>
            </a:r>
            <a:r>
              <a:rPr lang="en-US" altLang="zh-CN"/>
              <a:t>--</a:t>
            </a:r>
            <a:r>
              <a:rPr lang="zh-CN" altLang="en-US"/>
              <a:t>看是否有预测的过程</a:t>
            </a:r>
            <a:endParaRPr lang="zh-CN" altLang="en-US"/>
          </a:p>
          <a:p>
            <a:r>
              <a:rPr lang="en-US" altLang="zh-CN"/>
              <a:t>(1)</a:t>
            </a:r>
            <a:r>
              <a:rPr lang="zh-CN" altLang="en-US"/>
              <a:t>确定收到的邮件是否为垃圾邮件</a:t>
            </a:r>
            <a:r>
              <a:rPr lang="en-US" altLang="zh-CN"/>
              <a:t>?</a:t>
            </a:r>
            <a:endParaRPr lang="en-US" altLang="zh-CN"/>
          </a:p>
          <a:p>
            <a:r>
              <a:rPr lang="en-US" altLang="zh-CN"/>
              <a:t>(2)</a:t>
            </a:r>
            <a:r>
              <a:rPr lang="zh-CN" altLang="en-US"/>
              <a:t>获取</a:t>
            </a:r>
            <a:r>
              <a:rPr lang="en-US" altLang="zh-CN"/>
              <a:t>2014</a:t>
            </a:r>
            <a:r>
              <a:rPr lang="zh-CN" altLang="en-US"/>
              <a:t>年世界杯冠军的名字？</a:t>
            </a:r>
            <a:r>
              <a:rPr lang="en-US" altLang="zh-CN"/>
              <a:t>2018</a:t>
            </a:r>
            <a:r>
              <a:rPr lang="zh-CN" altLang="en-US"/>
              <a:t>年？</a:t>
            </a:r>
            <a:endParaRPr lang="zh-CN" altLang="en-US"/>
          </a:p>
          <a:p>
            <a:r>
              <a:rPr lang="en-US" altLang="zh-CN"/>
              <a:t>(3)</a:t>
            </a:r>
            <a:r>
              <a:rPr lang="zh-CN" altLang="en-US"/>
              <a:t>自动标记你在</a:t>
            </a:r>
            <a:r>
              <a:rPr lang="en-US" altLang="zh-CN"/>
              <a:t>Facebook</a:t>
            </a:r>
            <a:r>
              <a:rPr lang="zh-CN" altLang="en-US"/>
              <a:t>中的照片</a:t>
            </a:r>
            <a:endParaRPr lang="zh-CN" altLang="en-US"/>
          </a:p>
          <a:p>
            <a:r>
              <a:rPr lang="en-US" altLang="zh-CN"/>
              <a:t>(4)</a:t>
            </a:r>
            <a:r>
              <a:rPr lang="zh-CN" altLang="en-US"/>
              <a:t>选择统计课程中成绩最高的学生</a:t>
            </a:r>
            <a:r>
              <a:rPr lang="en-US" altLang="zh-CN"/>
              <a:t>(</a:t>
            </a:r>
            <a:r>
              <a:rPr lang="zh-CN" altLang="en-US"/>
              <a:t>不是</a:t>
            </a:r>
            <a:r>
              <a:rPr lang="en-US" altLang="zh-CN"/>
              <a:t>)</a:t>
            </a:r>
            <a:endParaRPr lang="en-US" altLang="zh-CN"/>
          </a:p>
          <a:p>
            <a:endParaRPr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什么不是机器学习？</a:t>
            </a:r>
            <a:endParaRPr lang="zh-CN" altLang="en-US"/>
          </a:p>
        </p:txBody>
      </p:sp>
      <p:sp>
        <p:nvSpPr>
          <p:cNvPr id="4" name="内容占位符 2"/>
          <p:cNvSpPr>
            <a:spLocks noGrp="1"/>
          </p:cNvSpPr>
          <p:nvPr/>
        </p:nvSpPr>
        <p:spPr>
          <a:xfrm>
            <a:off x="457200" y="1588135"/>
            <a:ext cx="8229600" cy="1729105"/>
          </a:xfrm>
          <a:prstGeom prst="rect">
            <a:avLst/>
          </a:prstGeom>
        </p:spPr>
        <p:txBody>
          <a:bodyPr/>
          <a:lstStyle>
            <a:lvl1pPr marL="514350" marR="0" indent="-51435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sz="2000" kern="1200">
                <a:solidFill>
                  <a:schemeClr val="tx1"/>
                </a:solidFill>
                <a:latin typeface="+mj-ea"/>
                <a:ea typeface="+mj-ea"/>
                <a:cs typeface="+mn-cs"/>
              </a:defRPr>
            </a:lvl1pPr>
            <a:lvl2pPr marL="857250" indent="-400050" algn="l" defTabSz="914400" rtl="0" eaLnBrk="1" latinLnBrk="0" hangingPunct="1">
              <a:lnSpc>
                <a:spcPct val="150000"/>
              </a:lnSpc>
              <a:spcBef>
                <a:spcPct val="20000"/>
              </a:spcBef>
              <a:buFont typeface="Arial" panose="020B0604020202020204" pitchFamily="34" charset="0"/>
              <a:buChar char="•"/>
              <a:defRPr sz="1800" kern="1200">
                <a:solidFill>
                  <a:schemeClr val="tx1"/>
                </a:solidFill>
                <a:latin typeface="+mj-ea"/>
                <a:ea typeface="+mj-ea"/>
                <a:cs typeface="+mn-cs"/>
              </a:defRPr>
            </a:lvl2pPr>
            <a:lvl3pPr marL="1314450" indent="-400050" algn="l" defTabSz="914400" rtl="0" eaLnBrk="1" latinLnBrk="0" hangingPunct="1">
              <a:lnSpc>
                <a:spcPct val="150000"/>
              </a:lnSpc>
              <a:spcBef>
                <a:spcPct val="20000"/>
              </a:spcBef>
              <a:buFont typeface="Arial" panose="020B0604020202020204" pitchFamily="34" charset="0"/>
              <a:buChar char="•"/>
              <a:defRPr sz="1600" kern="1200">
                <a:solidFill>
                  <a:schemeClr val="tx1"/>
                </a:solidFill>
                <a:latin typeface="+mj-ea"/>
                <a:ea typeface="+mj-ea"/>
                <a:cs typeface="+mn-cs"/>
              </a:defRPr>
            </a:lvl3pPr>
            <a:lvl4pPr marL="1600200" indent="-228600" algn="l" defTabSz="914400" rtl="0" eaLnBrk="1" latinLnBrk="0" hangingPunct="1">
              <a:spcBef>
                <a:spcPct val="20000"/>
              </a:spcBef>
              <a:buFont typeface="Arial" panose="020B0604020202020204" pitchFamily="34" charset="0"/>
              <a:buNone/>
              <a:defRPr sz="1400" kern="1200">
                <a:solidFill>
                  <a:schemeClr val="tx1"/>
                </a:solidFill>
                <a:latin typeface="+mj-ea"/>
                <a:ea typeface="+mj-ea"/>
                <a:cs typeface="+mn-cs"/>
              </a:defRPr>
            </a:lvl4pPr>
            <a:lvl5pPr marL="2057400" indent="-228600" algn="l" defTabSz="914400" rtl="0" eaLnBrk="1" latinLnBrk="0" hangingPunct="1">
              <a:spcBef>
                <a:spcPct val="20000"/>
              </a:spcBef>
              <a:buFont typeface="Arial" panose="020B0604020202020204" pitchFamily="34" charset="0"/>
              <a:buNone/>
              <a:defRPr sz="2000" kern="1200">
                <a:solidFill>
                  <a:schemeClr val="tx1"/>
                </a:solidFill>
                <a:latin typeface="+mj-ea"/>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t>机器学习的目的是建立预测模型</a:t>
            </a:r>
            <a:r>
              <a:rPr lang="en-US" altLang="zh-CN"/>
              <a:t>--</a:t>
            </a:r>
            <a:r>
              <a:rPr lang="zh-CN" altLang="en-US"/>
              <a:t>看是否有预测的过程</a:t>
            </a:r>
            <a:endParaRPr lang="zh-CN" altLang="en-US"/>
          </a:p>
          <a:p>
            <a:endParaRPr lang="zh-CN" altLang="en-US"/>
          </a:p>
          <a:p>
            <a:r>
              <a:rPr lang="en-US" altLang="zh-CN"/>
              <a:t>(5)</a:t>
            </a:r>
            <a:r>
              <a:rPr lang="zh-CN" altLang="en-US"/>
              <a:t>考虑购物习惯，推荐相关商品</a:t>
            </a:r>
            <a:r>
              <a:rPr lang="en-US" altLang="zh-CN"/>
              <a:t>?</a:t>
            </a:r>
            <a:endParaRPr lang="en-US" altLang="zh-CN"/>
          </a:p>
          <a:p>
            <a:r>
              <a:rPr lang="en-US" altLang="zh-CN"/>
              <a:t>(6)</a:t>
            </a:r>
            <a:r>
              <a:rPr lang="zh-CN" altLang="en-US"/>
              <a:t>根据病人状况确定属于什么疾病？</a:t>
            </a:r>
            <a:endParaRPr lang="zh-CN" altLang="en-US"/>
          </a:p>
          <a:p>
            <a:r>
              <a:rPr lang="en-US" altLang="zh-CN"/>
              <a:t>(7)</a:t>
            </a:r>
            <a:r>
              <a:rPr lang="zh-CN" altLang="en-US"/>
              <a:t>预测</a:t>
            </a:r>
            <a:r>
              <a:rPr lang="en-US" altLang="zh-CN"/>
              <a:t>2018</a:t>
            </a:r>
            <a:r>
              <a:rPr lang="zh-CN" altLang="en-US"/>
              <a:t>年人民币汇率涨</a:t>
            </a:r>
            <a:r>
              <a:rPr lang="en-US" altLang="zh-CN"/>
              <a:t>or</a:t>
            </a:r>
            <a:r>
              <a:rPr lang="zh-CN" altLang="en-US"/>
              <a:t>不涨？</a:t>
            </a:r>
            <a:endParaRPr lang="zh-CN" altLang="en-US"/>
          </a:p>
          <a:p>
            <a:r>
              <a:rPr lang="en-US" altLang="zh-CN"/>
              <a:t>(8)</a:t>
            </a:r>
            <a:r>
              <a:rPr lang="zh-CN" altLang="en-US"/>
              <a:t>计算公司员工的平均工资？</a:t>
            </a:r>
            <a:endParaRPr lang="zh-CN" altLang="en-US"/>
          </a:p>
          <a:p>
            <a:endParaRPr lang="zh-CN" altLang="en-US"/>
          </a:p>
          <a:p>
            <a:endParaRPr lang="zh-CN" altLang="en-US"/>
          </a:p>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基于规则的学习</a:t>
            </a:r>
            <a:endParaRPr lang="zh-CN" altLang="en-US"/>
          </a:p>
        </p:txBody>
      </p:sp>
      <p:pic>
        <p:nvPicPr>
          <p:cNvPr id="6147" name="内容占位符 6146"/>
          <p:cNvPicPr>
            <a:picLocks noChangeAspect="1"/>
          </p:cNvPicPr>
          <p:nvPr>
            <p:ph idx="1"/>
          </p:nvPr>
        </p:nvPicPr>
        <p:blipFill>
          <a:blip r:embed="rId1"/>
          <a:stretch>
            <a:fillRect/>
          </a:stretch>
        </p:blipFill>
        <p:spPr>
          <a:xfrm>
            <a:off x="457200" y="1903095"/>
            <a:ext cx="8229600" cy="395478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基于模型学习</a:t>
            </a:r>
            <a:r>
              <a:rPr lang="en-US" altLang="zh-CN"/>
              <a:t>---</a:t>
            </a:r>
            <a:r>
              <a:rPr lang="zh-CN" altLang="en-US"/>
              <a:t>机器学习</a:t>
            </a:r>
            <a:endParaRPr lang="zh-CN" altLang="en-US"/>
          </a:p>
        </p:txBody>
      </p:sp>
      <p:pic>
        <p:nvPicPr>
          <p:cNvPr id="7171" name="内容占位符 7170"/>
          <p:cNvPicPr>
            <a:picLocks noChangeAspect="1"/>
          </p:cNvPicPr>
          <p:nvPr>
            <p:ph idx="1"/>
          </p:nvPr>
        </p:nvPicPr>
        <p:blipFill>
          <a:blip r:embed="rId1"/>
          <a:stretch>
            <a:fillRect/>
          </a:stretch>
        </p:blipFill>
        <p:spPr>
          <a:xfrm>
            <a:off x="868045" y="1617980"/>
            <a:ext cx="7406640" cy="452628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今日大纲</a:t>
            </a:r>
            <a:endParaRPr lang="zh-CN" altLang="en-US"/>
          </a:p>
        </p:txBody>
      </p:sp>
      <p:pic>
        <p:nvPicPr>
          <p:cNvPr id="13" name="图片 12"/>
          <p:cNvPicPr>
            <a:picLocks noChangeAspect="1"/>
          </p:cNvPicPr>
          <p:nvPr/>
        </p:nvPicPr>
        <p:blipFill rotWithShape="1">
          <a:blip r:embed="rId1"/>
          <a:srcRect b="12808"/>
          <a:stretch>
            <a:fillRect/>
          </a:stretch>
        </p:blipFill>
        <p:spPr>
          <a:xfrm>
            <a:off x="0" y="1512570"/>
            <a:ext cx="9093835" cy="4737735"/>
          </a:xfrm>
          <a:prstGeom prst="rect">
            <a:avLst/>
          </a:prstGeom>
        </p:spPr>
      </p:pic>
      <p:sp>
        <p:nvSpPr>
          <p:cNvPr id="14" name="矩形 13"/>
          <p:cNvSpPr/>
          <p:nvPr/>
        </p:nvSpPr>
        <p:spPr>
          <a:xfrm>
            <a:off x="15240" y="1512570"/>
            <a:ext cx="9010650" cy="4737735"/>
          </a:xfrm>
          <a:prstGeom prst="rect">
            <a:avLst/>
          </a:prstGeom>
          <a:solidFill>
            <a:srgbClr val="3B4B5A">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a:spLocks noGrp="1"/>
          </p:cNvSpPr>
          <p:nvPr>
            <p:ph idx="1"/>
          </p:nvPr>
        </p:nvSpPr>
        <p:spPr>
          <a:xfrm>
            <a:off x="431800" y="1774825"/>
            <a:ext cx="8230235" cy="4475480"/>
          </a:xfrm>
        </p:spPr>
        <p:txBody>
          <a:bodyPr/>
          <a:p>
            <a:pPr marL="0" indent="0">
              <a:buNone/>
            </a:pPr>
            <a:r>
              <a:rPr lang="zh-CN" altLang="en-US" sz="1400">
                <a:solidFill>
                  <a:schemeClr val="bg1"/>
                </a:solidFill>
              </a:rPr>
              <a:t>推荐系统-机器学习理论基础详解</a:t>
            </a:r>
            <a:endParaRPr lang="zh-CN" altLang="en-US" sz="1400">
              <a:solidFill>
                <a:schemeClr val="bg1"/>
              </a:solidFill>
            </a:endParaRPr>
          </a:p>
          <a:p>
            <a:pPr marL="0" indent="0">
              <a:buNone/>
            </a:pPr>
            <a:r>
              <a:rPr lang="zh-CN" altLang="en-US" sz="1400">
                <a:solidFill>
                  <a:schemeClr val="bg1"/>
                </a:solidFill>
              </a:rPr>
              <a:t>1.大数据时代究竟改变了什么？(了解)                           2.大数据的4V特征(理解)</a:t>
            </a:r>
            <a:endParaRPr lang="zh-CN" altLang="en-US" sz="1400">
              <a:solidFill>
                <a:schemeClr val="bg1"/>
              </a:solidFill>
            </a:endParaRPr>
          </a:p>
          <a:p>
            <a:pPr marL="0" indent="0">
              <a:buNone/>
            </a:pPr>
            <a:r>
              <a:rPr lang="zh-CN" altLang="en-US" sz="1400">
                <a:solidFill>
                  <a:schemeClr val="bg1"/>
                </a:solidFill>
              </a:rPr>
              <a:t>3.大数据项目架构-以电信日志分析为例(理解)               4.机器学习-人工智能发展(了解)</a:t>
            </a:r>
            <a:endParaRPr lang="zh-CN" altLang="en-US" sz="1400">
              <a:solidFill>
                <a:schemeClr val="bg1"/>
              </a:solidFill>
            </a:endParaRPr>
          </a:p>
          <a:p>
            <a:pPr marL="0" indent="0">
              <a:buNone/>
            </a:pPr>
            <a:r>
              <a:rPr lang="zh-CN" altLang="en-US" sz="1400">
                <a:solidFill>
                  <a:schemeClr val="bg1"/>
                </a:solidFill>
              </a:rPr>
              <a:t>5.机器学习-人工智能概念区别和联系(掌握)</a:t>
            </a:r>
            <a:endParaRPr lang="zh-CN" altLang="en-US" sz="1400">
              <a:solidFill>
                <a:schemeClr val="bg1"/>
              </a:solidFill>
            </a:endParaRPr>
          </a:p>
          <a:p>
            <a:pPr marL="0" indent="0">
              <a:buNone/>
            </a:pPr>
            <a:r>
              <a:rPr lang="zh-CN" altLang="en-US" sz="1400">
                <a:solidFill>
                  <a:schemeClr val="bg1"/>
                </a:solidFill>
              </a:rPr>
              <a:t>6.机器学习-数据、数据分析、数据挖掘区别和联系(掌握)</a:t>
            </a:r>
            <a:endParaRPr lang="zh-CN" altLang="en-US" sz="1400">
              <a:solidFill>
                <a:schemeClr val="bg1"/>
              </a:solidFill>
            </a:endParaRPr>
          </a:p>
          <a:p>
            <a:pPr marL="0" indent="0">
              <a:buNone/>
            </a:pPr>
            <a:r>
              <a:rPr lang="zh-CN" altLang="en-US" sz="1400">
                <a:solidFill>
                  <a:schemeClr val="bg1"/>
                </a:solidFill>
              </a:rPr>
              <a:t>7.什么是机器学习(掌握)                                               8.基于规则的学习和基于模型的学习(掌握)</a:t>
            </a:r>
            <a:endParaRPr lang="zh-CN" altLang="en-US" sz="1400">
              <a:solidFill>
                <a:schemeClr val="bg1"/>
              </a:solidFill>
            </a:endParaRPr>
          </a:p>
          <a:p>
            <a:pPr marL="0" indent="0">
              <a:buNone/>
            </a:pPr>
            <a:r>
              <a:rPr lang="zh-CN" altLang="en-US" sz="1400">
                <a:solidFill>
                  <a:schemeClr val="bg1"/>
                </a:solidFill>
              </a:rPr>
              <a:t>9.机器学习关于数据集的概念(掌握)                            10.机器学习分类详解(理解)</a:t>
            </a:r>
            <a:endParaRPr lang="zh-CN" altLang="en-US" sz="1400">
              <a:solidFill>
                <a:schemeClr val="bg1"/>
              </a:solidFill>
            </a:endParaRPr>
          </a:p>
          <a:p>
            <a:pPr marL="0" indent="0">
              <a:buNone/>
            </a:pPr>
            <a:r>
              <a:rPr lang="zh-CN" altLang="en-US" sz="1400">
                <a:solidFill>
                  <a:schemeClr val="bg1"/>
                </a:solidFill>
              </a:rPr>
              <a:t>11.机器学习经典案例举例-手写体识别(了解)              12.机器学习三要素详解及概念强化(熟悉)</a:t>
            </a:r>
            <a:endParaRPr lang="zh-CN" altLang="en-US" sz="1400">
              <a:solidFill>
                <a:schemeClr val="bg1"/>
              </a:solidFill>
            </a:endParaRPr>
          </a:p>
          <a:p>
            <a:pPr marL="0" indent="0">
              <a:buNone/>
            </a:pPr>
            <a:r>
              <a:rPr lang="en-US" altLang="zh-CN" sz="1400">
                <a:solidFill>
                  <a:schemeClr val="bg1"/>
                </a:solidFill>
              </a:rPr>
              <a:t>13.</a:t>
            </a:r>
            <a:r>
              <a:rPr lang="zh-CN" altLang="en-US" sz="1400">
                <a:solidFill>
                  <a:schemeClr val="bg1"/>
                </a:solidFill>
              </a:rPr>
              <a:t>何设计机器学习系统(了解)                                    14.模型选择-泛化性能体现(掌握)</a:t>
            </a:r>
            <a:endParaRPr lang="zh-CN" altLang="en-US" sz="1400">
              <a:solidFill>
                <a:schemeClr val="bg1"/>
              </a:solidFill>
            </a:endParaRPr>
          </a:p>
          <a:p>
            <a:pPr marL="0" indent="0">
              <a:buNone/>
            </a:pPr>
            <a:r>
              <a:rPr lang="zh-CN" altLang="en-US" sz="1400">
                <a:solidFill>
                  <a:schemeClr val="bg1"/>
                </a:solidFill>
              </a:rPr>
              <a:t>15.机器学习三要素数学理论补充(理解)                      16.为什么先在是进入机器学习最佳时机(了解)</a:t>
            </a:r>
            <a:endParaRPr lang="zh-CN" altLang="en-US" sz="1400">
              <a:solidFill>
                <a:schemeClr val="bg1"/>
              </a:solidFill>
            </a:endParaRPr>
          </a:p>
          <a:p>
            <a:pPr marL="0" indent="0">
              <a:buNone/>
            </a:pPr>
            <a:r>
              <a:rPr lang="en-US" altLang="zh-CN" sz="1400">
                <a:solidFill>
                  <a:schemeClr val="bg1"/>
                </a:solidFill>
              </a:rPr>
              <a:t>16.正则化(了解)</a:t>
            </a:r>
            <a:endParaRPr lang="en-US" altLang="zh-CN" sz="1400">
              <a:solidFill>
                <a:schemeClr val="bg1"/>
              </a:solidFill>
            </a:endParaRPr>
          </a:p>
          <a:p>
            <a:pPr marL="0" indent="0">
              <a:buNone/>
            </a:pPr>
            <a:r>
              <a:rPr lang="en-US" altLang="zh-CN" sz="1400">
                <a:solidFill>
                  <a:schemeClr val="bg1"/>
                </a:solidFill>
              </a:rPr>
              <a:t>17.交叉验证(了解)                                                     18.</a:t>
            </a:r>
            <a:r>
              <a:rPr lang="zh-CN" altLang="en-US" sz="1400">
                <a:solidFill>
                  <a:schemeClr val="bg1"/>
                </a:solidFill>
              </a:rPr>
              <a:t>今日总结</a:t>
            </a:r>
            <a:endParaRPr lang="zh-CN" altLang="en-US" sz="140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再论房价预测</a:t>
            </a:r>
            <a:endParaRPr lang="zh-CN" altLang="en-US"/>
          </a:p>
        </p:txBody>
      </p:sp>
      <p:sp>
        <p:nvSpPr>
          <p:cNvPr id="8195" name="内容占位符 2"/>
          <p:cNvSpPr>
            <a:spLocks noGrp="1"/>
          </p:cNvSpPr>
          <p:nvPr/>
        </p:nvSpPr>
        <p:spPr>
          <a:xfrm>
            <a:off x="325438" y="911225"/>
            <a:ext cx="3529012" cy="4324350"/>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1"/>
              </a:buBlip>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2"/>
              </a:buBlip>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accent1"/>
              </a:buClr>
              <a:buSzPct val="110000"/>
              <a:buFont typeface="Wingdings" panose="05000000000000000000" pitchFamily="2" charset="2"/>
              <a:buBlip>
                <a:blip r:embed="rId1"/>
              </a:buBlip>
              <a:defRPr sz="16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lnSpc>
                <a:spcPct val="150000"/>
              </a:lnSpc>
              <a:buNone/>
            </a:pPr>
            <a:endParaRPr lang="zh-CN" altLang="en-US" sz="1800" dirty="0"/>
          </a:p>
          <a:p>
            <a:pPr marL="0" lvl="0" indent="0" eaLnBrk="1" hangingPunct="1">
              <a:lnSpc>
                <a:spcPct val="150000"/>
              </a:lnSpc>
              <a:buNone/>
            </a:pPr>
            <a:r>
              <a:rPr lang="zh-CN" altLang="en-US" sz="1800" dirty="0"/>
              <a:t>假设有一个房屋销售的数据如下：</a:t>
            </a:r>
            <a:endParaRPr lang="zh-CN" altLang="en-US" sz="1800" dirty="0"/>
          </a:p>
          <a:p>
            <a:pPr marL="0" lvl="0" indent="0" eaLnBrk="1" hangingPunct="1">
              <a:lnSpc>
                <a:spcPct val="150000"/>
              </a:lnSpc>
              <a:buNone/>
            </a:pPr>
            <a:endParaRPr lang="zh-CN" altLang="en-US" sz="1800" dirty="0"/>
          </a:p>
          <a:p>
            <a:pPr marL="0" lvl="0" indent="0" eaLnBrk="1" hangingPunct="1">
              <a:lnSpc>
                <a:spcPct val="150000"/>
              </a:lnSpc>
              <a:buNone/>
            </a:pPr>
            <a:r>
              <a:rPr lang="zh-CN" altLang="en-US" sz="1800" dirty="0"/>
              <a:t>   面积</a:t>
            </a:r>
            <a:r>
              <a:rPr lang="en-US" altLang="x-none" sz="1800" dirty="0"/>
              <a:t>(m</a:t>
            </a:r>
            <a:r>
              <a:rPr lang="en-US" altLang="x-none" sz="1800" baseline="30000" dirty="0"/>
              <a:t>2</a:t>
            </a:r>
            <a:r>
              <a:rPr lang="en-US" altLang="x-none" sz="1800" dirty="0"/>
              <a:t>)  </a:t>
            </a:r>
            <a:r>
              <a:rPr lang="zh-CN" altLang="en-US" sz="1800" dirty="0"/>
              <a:t>销售价钱（万元）</a:t>
            </a:r>
            <a:endParaRPr lang="zh-CN" altLang="en-US" sz="1800" dirty="0"/>
          </a:p>
          <a:p>
            <a:pPr marL="0" lvl="0" indent="0" eaLnBrk="1" hangingPunct="1">
              <a:lnSpc>
                <a:spcPct val="150000"/>
              </a:lnSpc>
              <a:buNone/>
            </a:pPr>
            <a:r>
              <a:rPr lang="zh-CN" altLang="en-US" sz="1800" dirty="0"/>
              <a:t>   </a:t>
            </a:r>
            <a:r>
              <a:rPr lang="en-US" altLang="x-none" sz="1800" dirty="0"/>
              <a:t>123            250</a:t>
            </a:r>
            <a:endParaRPr lang="en-US" altLang="x-none" sz="1800" dirty="0"/>
          </a:p>
          <a:p>
            <a:pPr marL="0" lvl="0" indent="0" eaLnBrk="1" hangingPunct="1">
              <a:lnSpc>
                <a:spcPct val="150000"/>
              </a:lnSpc>
              <a:buNone/>
            </a:pPr>
            <a:r>
              <a:rPr lang="en-US" altLang="x-none" sz="1800" dirty="0"/>
              <a:t>   150            320</a:t>
            </a:r>
            <a:endParaRPr lang="en-US" altLang="x-none" sz="1800" dirty="0"/>
          </a:p>
          <a:p>
            <a:pPr marL="0" lvl="0" indent="0" eaLnBrk="1" hangingPunct="1">
              <a:lnSpc>
                <a:spcPct val="150000"/>
              </a:lnSpc>
              <a:buNone/>
            </a:pPr>
            <a:r>
              <a:rPr lang="en-US" altLang="x-none" sz="1800" dirty="0"/>
              <a:t>   87              160</a:t>
            </a:r>
            <a:endParaRPr lang="en-US" altLang="x-none" sz="1800" dirty="0"/>
          </a:p>
          <a:p>
            <a:pPr marL="0" lvl="0" indent="0" eaLnBrk="1" hangingPunct="1">
              <a:lnSpc>
                <a:spcPct val="150000"/>
              </a:lnSpc>
              <a:buNone/>
            </a:pPr>
            <a:r>
              <a:rPr lang="en-US" altLang="x-none" sz="1800" dirty="0"/>
              <a:t>   102            220</a:t>
            </a:r>
            <a:endParaRPr lang="en-US" altLang="x-none" sz="1800" dirty="0"/>
          </a:p>
          <a:p>
            <a:pPr marL="0" lvl="0" indent="0" eaLnBrk="1" hangingPunct="1">
              <a:lnSpc>
                <a:spcPct val="150000"/>
              </a:lnSpc>
              <a:buNone/>
            </a:pPr>
            <a:r>
              <a:rPr lang="en-US" altLang="x-none" sz="1800" dirty="0"/>
              <a:t>   </a:t>
            </a:r>
            <a:r>
              <a:rPr lang="en-US" altLang="x-none" sz="1800" dirty="0">
                <a:latin typeface="宋体" panose="02010600030101010101" pitchFamily="2" charset="-122"/>
              </a:rPr>
              <a:t>…</a:t>
            </a:r>
            <a:r>
              <a:rPr lang="en-US" altLang="x-none" sz="1800" dirty="0"/>
              <a:t>               </a:t>
            </a:r>
            <a:r>
              <a:rPr lang="en-US" altLang="x-none" sz="1800" dirty="0">
                <a:latin typeface="宋体" panose="02010600030101010101" pitchFamily="2" charset="-122"/>
              </a:rPr>
              <a:t>…</a:t>
            </a:r>
            <a:endParaRPr lang="zh-CN" altLang="en-US" sz="1800" dirty="0"/>
          </a:p>
        </p:txBody>
      </p:sp>
      <p:sp>
        <p:nvSpPr>
          <p:cNvPr id="8196" name="内容占位符 4"/>
          <p:cNvSpPr>
            <a:spLocks noGrp="1"/>
          </p:cNvSpPr>
          <p:nvPr/>
        </p:nvSpPr>
        <p:spPr>
          <a:xfrm>
            <a:off x="4213225" y="1416050"/>
            <a:ext cx="4679950" cy="4465638"/>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1"/>
              </a:buBlip>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2"/>
              </a:buBlip>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accent1"/>
              </a:buClr>
              <a:buSzPct val="110000"/>
              <a:buFont typeface="Wingdings" panose="05000000000000000000" pitchFamily="2" charset="2"/>
              <a:buBlip>
                <a:blip r:embed="rId1"/>
              </a:buBlip>
              <a:defRPr sz="16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buNone/>
            </a:pPr>
            <a:r>
              <a:rPr lang="zh-CN" altLang="en-US" sz="2000" dirty="0"/>
              <a:t>我们可以画一个图，</a:t>
            </a:r>
            <a:r>
              <a:rPr lang="en-US" altLang="x-none" sz="2000" dirty="0"/>
              <a:t>x</a:t>
            </a:r>
            <a:r>
              <a:rPr lang="zh-CN" altLang="en-US" sz="2000" dirty="0"/>
              <a:t>轴是房屋的面积。</a:t>
            </a:r>
            <a:endParaRPr lang="zh-CN" altLang="en-US" sz="2000" dirty="0"/>
          </a:p>
          <a:p>
            <a:pPr marL="0" lvl="0" indent="0" eaLnBrk="1" hangingPunct="1">
              <a:buNone/>
            </a:pPr>
            <a:endParaRPr lang="en-US" altLang="x-none" sz="2000" dirty="0"/>
          </a:p>
          <a:p>
            <a:pPr marL="0" lvl="0" indent="0" eaLnBrk="1" hangingPunct="1">
              <a:buNone/>
            </a:pPr>
            <a:r>
              <a:rPr lang="en-US" altLang="x-none" sz="2000" dirty="0"/>
              <a:t>y</a:t>
            </a:r>
            <a:r>
              <a:rPr lang="zh-CN" altLang="en-US" sz="2000" dirty="0"/>
              <a:t>轴是房屋的售价：</a:t>
            </a:r>
            <a:endParaRPr lang="zh-CN" altLang="en-US" sz="2000" dirty="0"/>
          </a:p>
        </p:txBody>
      </p:sp>
      <p:pic>
        <p:nvPicPr>
          <p:cNvPr id="8197" name="Picture 2" descr="image">
            <a:hlinkClick r:id="rId3"/>
          </p:cNvPr>
          <p:cNvPicPr>
            <a:picLocks noChangeAspect="1"/>
          </p:cNvPicPr>
          <p:nvPr/>
        </p:nvPicPr>
        <p:blipFill>
          <a:blip r:embed="rId4"/>
          <a:stretch>
            <a:fillRect/>
          </a:stretch>
        </p:blipFill>
        <p:spPr>
          <a:xfrm>
            <a:off x="4427538" y="3213100"/>
            <a:ext cx="3305175" cy="21336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再论房价预测</a:t>
            </a:r>
            <a:endParaRPr lang="zh-CN" altLang="en-US"/>
          </a:p>
        </p:txBody>
      </p:sp>
      <p:sp>
        <p:nvSpPr>
          <p:cNvPr id="9219" name="内容占位符 2"/>
          <p:cNvSpPr>
            <a:spLocks noGrp="1"/>
          </p:cNvSpPr>
          <p:nvPr/>
        </p:nvSpPr>
        <p:spPr>
          <a:xfrm>
            <a:off x="466725" y="1412875"/>
            <a:ext cx="4175125" cy="4391025"/>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1"/>
              </a:buBlip>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2"/>
              </a:buBlip>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eaLnBrk="1" fontAlgn="base" latinLnBrk="0" hangingPunct="1">
              <a:lnSpc>
                <a:spcPct val="100000"/>
              </a:lnSpc>
              <a:spcBef>
                <a:spcPct val="0"/>
              </a:spcBef>
              <a:spcAft>
                <a:spcPct val="0"/>
              </a:spcAft>
              <a:buClr>
                <a:schemeClr val="accent1"/>
              </a:buClr>
              <a:buSzPct val="110000"/>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eaLnBrk="1" fontAlgn="base" latinLnBrk="0" hangingPunct="1">
              <a:lnSpc>
                <a:spcPct val="100000"/>
              </a:lnSpc>
              <a:spcBef>
                <a:spcPct val="20000"/>
              </a:spcBef>
              <a:spcAft>
                <a:spcPct val="0"/>
              </a:spcAft>
              <a:buClr>
                <a:schemeClr val="accent1"/>
              </a:buClr>
              <a:buSzPct val="110000"/>
              <a:buFont typeface="Wingdings" panose="05000000000000000000" pitchFamily="2" charset="2"/>
              <a:buBlip>
                <a:blip r:embed="rId1"/>
              </a:buBlip>
              <a:defRPr sz="1600" b="0" i="0" u="none" kern="1200" baseline="0">
                <a:solidFill>
                  <a:schemeClr val="tx1"/>
                </a:solidFill>
                <a:latin typeface="Arial" panose="020B0604020202020204" pitchFamily="34" charset="0"/>
                <a:ea typeface="宋体" panose="02010600030101010101" pitchFamily="2" charset="-122"/>
              </a:defRPr>
            </a:lvl5pPr>
          </a:lstStyle>
          <a:p>
            <a:pPr marL="0" lvl="0" indent="0" eaLnBrk="1" hangingPunct="1">
              <a:lnSpc>
                <a:spcPct val="150000"/>
              </a:lnSpc>
              <a:buNone/>
            </a:pPr>
            <a:endParaRPr lang="zh-CN" altLang="en-US" sz="1800" dirty="0"/>
          </a:p>
          <a:p>
            <a:pPr marL="0" lvl="0" indent="0" eaLnBrk="1" hangingPunct="1">
              <a:lnSpc>
                <a:spcPct val="150000"/>
              </a:lnSpc>
              <a:buNone/>
            </a:pPr>
            <a:r>
              <a:rPr lang="zh-CN" altLang="en-US" sz="1800" dirty="0"/>
              <a:t>       我们可以使用一条直线尽可能多的通过这些点，不通过的点尽量分布在直线的两侧，利用这条直线所表示的线性关系，我们就可以预测房价。</a:t>
            </a:r>
            <a:endParaRPr lang="zh-CN" altLang="en-US" sz="1800" dirty="0"/>
          </a:p>
          <a:p>
            <a:pPr marL="0" lvl="0" indent="0" algn="just" eaLnBrk="1" hangingPunct="1">
              <a:lnSpc>
                <a:spcPct val="150000"/>
              </a:lnSpc>
              <a:buNone/>
            </a:pPr>
            <a:r>
              <a:rPr lang="zh-CN" altLang="en-US" sz="1800" dirty="0"/>
              <a:t>       直线可以写成y=ax+b，若a,b已知，我们就能够预测房价。机器学习中a,b称为参数，y=ax+b称为模型。通常a,b未知，是我们需要求解的量。</a:t>
            </a:r>
            <a:endParaRPr lang="zh-CN" altLang="en-US" sz="1800" dirty="0"/>
          </a:p>
          <a:p>
            <a:pPr marL="0" lvl="0" indent="0" eaLnBrk="1" hangingPunct="1">
              <a:lnSpc>
                <a:spcPct val="150000"/>
              </a:lnSpc>
              <a:buNone/>
            </a:pPr>
            <a:endParaRPr lang="zh-CN" altLang="en-US" sz="1800" dirty="0"/>
          </a:p>
        </p:txBody>
      </p:sp>
      <p:pic>
        <p:nvPicPr>
          <p:cNvPr id="9221" name="Picture 2" descr="image">
            <a:hlinkClick r:id="rId3"/>
          </p:cNvPr>
          <p:cNvPicPr>
            <a:picLocks noChangeAspect="1"/>
          </p:cNvPicPr>
          <p:nvPr/>
        </p:nvPicPr>
        <p:blipFill>
          <a:blip r:embed="rId4"/>
          <a:stretch>
            <a:fillRect/>
          </a:stretch>
        </p:blipFill>
        <p:spPr>
          <a:xfrm>
            <a:off x="5074285" y="2453005"/>
            <a:ext cx="3338830" cy="231076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601009"/>
            <a:ext cx="8229600" cy="649324"/>
          </a:xfrm>
        </p:spPr>
        <p:txBody>
          <a:bodyPr/>
          <a:p>
            <a:r>
              <a:rPr lang="en-US" altLang="zh-CN"/>
              <a:t>4.</a:t>
            </a:r>
            <a:r>
              <a:rPr lang="zh-CN" altLang="en-US"/>
              <a:t>机器学习各个概念理解</a:t>
            </a:r>
            <a:endParaRPr lang="zh-CN" altLang="en-US"/>
          </a:p>
        </p:txBody>
      </p:sp>
      <p:pic>
        <p:nvPicPr>
          <p:cNvPr id="17" name="图片 17" descr="01_08"/>
          <p:cNvPicPr>
            <a:picLocks noChangeAspect="1"/>
          </p:cNvPicPr>
          <p:nvPr>
            <p:ph idx="1"/>
          </p:nvPr>
        </p:nvPicPr>
        <p:blipFill>
          <a:blip r:embed="rId1"/>
          <a:srcRect t="7996" r="-97"/>
          <a:stretch>
            <a:fillRect/>
          </a:stretch>
        </p:blipFill>
        <p:spPr>
          <a:xfrm>
            <a:off x="53975" y="3069590"/>
            <a:ext cx="5249545" cy="3416300"/>
          </a:xfrm>
          <a:prstGeom prst="rect">
            <a:avLst/>
          </a:prstGeom>
        </p:spPr>
      </p:pic>
      <p:pic>
        <p:nvPicPr>
          <p:cNvPr id="4" name="图片 3"/>
          <p:cNvPicPr>
            <a:picLocks noChangeAspect="1"/>
          </p:cNvPicPr>
          <p:nvPr/>
        </p:nvPicPr>
        <p:blipFill>
          <a:blip r:embed="rId2"/>
          <a:stretch>
            <a:fillRect/>
          </a:stretch>
        </p:blipFill>
        <p:spPr>
          <a:xfrm>
            <a:off x="4328795" y="1011555"/>
            <a:ext cx="4728210" cy="29489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a:t>
            </a:r>
            <a:r>
              <a:rPr lang="zh-CN" altLang="en-US"/>
              <a:t>机器学习基本概念</a:t>
            </a:r>
            <a:endParaRPr lang="zh-CN" altLang="en-US"/>
          </a:p>
        </p:txBody>
      </p:sp>
      <p:sp>
        <p:nvSpPr>
          <p:cNvPr id="3" name="内容占位符 2"/>
          <p:cNvSpPr>
            <a:spLocks noGrp="1"/>
          </p:cNvSpPr>
          <p:nvPr>
            <p:ph idx="1"/>
          </p:nvPr>
        </p:nvSpPr>
        <p:spPr>
          <a:xfrm>
            <a:off x="456565" y="1354156"/>
            <a:ext cx="8229600" cy="4525963"/>
          </a:xfrm>
        </p:spPr>
        <p:txBody>
          <a:bodyPr/>
          <a:p>
            <a:r>
              <a:rPr lang="zh-CN" altLang="en-US" sz="1600"/>
              <a:t>1. 基本概念：训练集，测试集，特征值，监督学习，非监督学习，半监督学习，分类，回归</a:t>
            </a:r>
            <a:endParaRPr lang="zh-CN" altLang="en-US" sz="1600"/>
          </a:p>
          <a:p>
            <a:r>
              <a:rPr lang="zh-CN" altLang="en-US" sz="1600"/>
              <a:t>2. 概念学习：人类学习概念（如婴儿）：鸟，狗；车，房子；黑匣子和计算机</a:t>
            </a:r>
            <a:r>
              <a:rPr lang="zh-CN" altLang="en-US" sz="1400">
                <a:sym typeface="+mn-ea"/>
              </a:rPr>
              <a:t>（怎么认识和区分？）</a:t>
            </a:r>
            <a:endParaRPr lang="zh-CN" altLang="en-US" sz="1400">
              <a:sym typeface="+mn-ea"/>
            </a:endParaRPr>
          </a:p>
          <a:p>
            <a:r>
              <a:rPr lang="zh-CN" altLang="en-US" sz="1600"/>
              <a:t>          定义：概念学习是指从有关某个布尔函数（是或否）的输入输出训练样例中推断出该布尔函数 ？看下面例子</a:t>
            </a:r>
            <a:endParaRPr lang="zh-CN" altLang="en-US" sz="1600"/>
          </a:p>
          <a:p>
            <a:r>
              <a:rPr lang="zh-CN" altLang="en-US" sz="1600"/>
              <a:t>3. 例子：学习 “享受运动"  这一概念：</a:t>
            </a:r>
            <a:endParaRPr lang="zh-CN" altLang="en-US" sz="1600"/>
          </a:p>
          <a:p>
            <a:r>
              <a:rPr lang="zh-CN" altLang="en-US" sz="1600"/>
              <a:t>     小明进行水上运动，是否享受运动取决于很多因素</a:t>
            </a:r>
            <a:endParaRPr lang="zh-CN" altLang="en-US" sz="1600"/>
          </a:p>
        </p:txBody>
      </p:sp>
      <p:pic>
        <p:nvPicPr>
          <p:cNvPr id="5" name="图片 4"/>
          <p:cNvPicPr>
            <a:picLocks noChangeAspect="1"/>
          </p:cNvPicPr>
          <p:nvPr/>
        </p:nvPicPr>
        <p:blipFill>
          <a:blip r:embed="rId1"/>
          <a:stretch>
            <a:fillRect/>
          </a:stretch>
        </p:blipFill>
        <p:spPr>
          <a:xfrm>
            <a:off x="1637665" y="4612640"/>
            <a:ext cx="5504815" cy="876300"/>
          </a:xfrm>
          <a:prstGeom prst="rect">
            <a:avLst/>
          </a:prstGeom>
        </p:spPr>
      </p:pic>
      <p:sp>
        <p:nvSpPr>
          <p:cNvPr id="6" name="文本框 5"/>
          <p:cNvSpPr txBox="1"/>
          <p:nvPr/>
        </p:nvSpPr>
        <p:spPr>
          <a:xfrm>
            <a:off x="2327275" y="5574030"/>
            <a:ext cx="4124960" cy="306705"/>
          </a:xfrm>
          <a:prstGeom prst="rect">
            <a:avLst/>
          </a:prstGeom>
          <a:noFill/>
        </p:spPr>
        <p:txBody>
          <a:bodyPr wrap="none" rtlCol="0">
            <a:spAutoFit/>
          </a:bodyPr>
          <a:p>
            <a:r>
              <a:rPr lang="zh-CN" altLang="en-US" sz="1400"/>
              <a:t>从第</a:t>
            </a:r>
            <a:r>
              <a:rPr lang="en-US" altLang="zh-CN" sz="1400"/>
              <a:t>1</a:t>
            </a:r>
            <a:r>
              <a:rPr lang="zh-CN" altLang="en-US" sz="1400"/>
              <a:t>天到第</a:t>
            </a:r>
            <a:r>
              <a:rPr lang="en-US" altLang="zh-CN" sz="1400"/>
              <a:t>4</a:t>
            </a:r>
            <a:r>
              <a:rPr lang="zh-CN" altLang="en-US" sz="1400"/>
              <a:t>天的各种因素决定小明是否享受运动</a:t>
            </a:r>
            <a:endParaRPr lang="zh-CN"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决定小明是否享受运动的因素？</a:t>
            </a:r>
            <a:endParaRPr lang="zh-CN" altLang="en-US"/>
          </a:p>
        </p:txBody>
      </p:sp>
      <p:sp>
        <p:nvSpPr>
          <p:cNvPr id="3" name="内容占位符 2"/>
          <p:cNvSpPr>
            <a:spLocks noGrp="1"/>
          </p:cNvSpPr>
          <p:nvPr>
            <p:ph idx="1"/>
          </p:nvPr>
        </p:nvSpPr>
        <p:spPr>
          <a:xfrm>
            <a:off x="457200" y="1434801"/>
            <a:ext cx="8229600" cy="4525963"/>
          </a:xfrm>
        </p:spPr>
        <p:txBody>
          <a:bodyPr/>
          <a:p>
            <a:r>
              <a:rPr lang="en-US" altLang="zh-CN">
                <a:solidFill>
                  <a:schemeClr val="accent1"/>
                </a:solidFill>
                <a:effectLst>
                  <a:outerShdw blurRad="38100" dist="25400" dir="5400000" algn="ctr" rotWithShape="0">
                    <a:srgbClr val="6E747A">
                      <a:alpha val="43000"/>
                    </a:srgbClr>
                  </a:outerShdw>
                </a:effectLst>
              </a:rPr>
              <a:t>     </a:t>
            </a:r>
            <a:r>
              <a:rPr lang="zh-CN" altLang="en-US">
                <a:solidFill>
                  <a:schemeClr val="accent1"/>
                </a:solidFill>
                <a:effectLst>
                  <a:outerShdw blurRad="38100" dist="25400" dir="5400000" algn="ctr" rotWithShape="0">
                    <a:srgbClr val="6E747A">
                      <a:alpha val="43000"/>
                    </a:srgbClr>
                  </a:outerShdw>
                </a:effectLst>
              </a:rPr>
              <a:t>因素：  </a:t>
            </a:r>
            <a:r>
              <a:rPr lang="zh-CN" altLang="en-US"/>
              <a:t>  </a:t>
            </a:r>
            <a:endParaRPr lang="zh-CN" altLang="en-US"/>
          </a:p>
          <a:p>
            <a:r>
              <a:rPr lang="zh-CN" altLang="en-US"/>
              <a:t>     天气：晴，阴，雨 </a:t>
            </a:r>
            <a:endParaRPr lang="zh-CN" altLang="en-US"/>
          </a:p>
          <a:p>
            <a:r>
              <a:rPr lang="zh-CN" altLang="en-US"/>
              <a:t>     温度：暖，冷</a:t>
            </a:r>
            <a:endParaRPr lang="zh-CN" altLang="en-US"/>
          </a:p>
          <a:p>
            <a:r>
              <a:rPr lang="zh-CN" altLang="en-US"/>
              <a:t>     湿度：普通，大</a:t>
            </a:r>
            <a:endParaRPr lang="zh-CN" altLang="en-US"/>
          </a:p>
          <a:p>
            <a:r>
              <a:rPr lang="zh-CN" altLang="en-US"/>
              <a:t>     风力：强，弱</a:t>
            </a:r>
            <a:endParaRPr lang="zh-CN" altLang="en-US"/>
          </a:p>
          <a:p>
            <a:r>
              <a:rPr lang="zh-CN" altLang="en-US"/>
              <a:t>     水温：暖，冷</a:t>
            </a:r>
            <a:endParaRPr lang="zh-CN" altLang="en-US"/>
          </a:p>
          <a:p>
            <a:r>
              <a:rPr lang="zh-CN" altLang="en-US"/>
              <a:t>     预报：一样，变化</a:t>
            </a:r>
            <a:endParaRPr lang="zh-CN" altLang="en-US"/>
          </a:p>
          <a:p>
            <a:r>
              <a:rPr lang="zh-CN" altLang="en-US">
                <a:solidFill>
                  <a:schemeClr val="accent1"/>
                </a:solidFill>
                <a:effectLst>
                  <a:outerShdw blurRad="38100" dist="25400" dir="5400000" algn="ctr" rotWithShape="0">
                    <a:srgbClr val="6E747A">
                      <a:alpha val="43000"/>
                    </a:srgbClr>
                  </a:outerShdw>
                </a:effectLst>
              </a:rPr>
              <a:t>     结果：</a:t>
            </a:r>
            <a:endParaRPr lang="zh-CN" altLang="en-US">
              <a:solidFill>
                <a:schemeClr val="accent1"/>
              </a:solidFill>
              <a:effectLst>
                <a:outerShdw blurRad="38100" dist="25400" dir="5400000" algn="ctr" rotWithShape="0">
                  <a:srgbClr val="6E747A">
                    <a:alpha val="43000"/>
                  </a:srgbClr>
                </a:outerShdw>
              </a:effectLst>
            </a:endParaRPr>
          </a:p>
          <a:p>
            <a:r>
              <a:rPr lang="zh-CN" altLang="en-US"/>
              <a:t>     享受运动：是，否</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概念学习：</a:t>
            </a:r>
            <a:endParaRPr lang="zh-CN" altLang="en-US"/>
          </a:p>
        </p:txBody>
      </p:sp>
      <p:sp>
        <p:nvSpPr>
          <p:cNvPr id="3" name="内容占位符 2"/>
          <p:cNvSpPr>
            <a:spLocks noGrp="1"/>
          </p:cNvSpPr>
          <p:nvPr>
            <p:ph idx="1"/>
          </p:nvPr>
        </p:nvSpPr>
        <p:spPr>
          <a:xfrm>
            <a:off x="383540" y="1434801"/>
            <a:ext cx="8229600" cy="4525963"/>
          </a:xfrm>
        </p:spPr>
        <p:txBody>
          <a:bodyPr/>
          <a:p>
            <a:r>
              <a:rPr lang="zh-CN" altLang="en-US"/>
              <a:t>     </a:t>
            </a:r>
            <a:r>
              <a:rPr lang="zh-CN" altLang="en-US" b="1"/>
              <a:t>概念</a:t>
            </a:r>
            <a:r>
              <a:rPr lang="zh-CN" altLang="en-US"/>
              <a:t>定义在</a:t>
            </a:r>
            <a:r>
              <a:rPr lang="zh-CN" altLang="en-US" b="1"/>
              <a:t>实例</a:t>
            </a:r>
            <a:r>
              <a:rPr lang="zh-CN" altLang="en-US"/>
              <a:t>(instance)集合之上，这个集合表示为X。（X：所有可能的日子，每个日子的值由 天气，温度，湿度，风力，水温，预报6个属性表示。</a:t>
            </a:r>
            <a:endParaRPr lang="zh-CN" altLang="en-US"/>
          </a:p>
          <a:p>
            <a:r>
              <a:rPr lang="zh-CN" altLang="en-US"/>
              <a:t>     待学习的概念或目标函数成为目标概念（target concept), 记做c。</a:t>
            </a:r>
            <a:r>
              <a:rPr lang="en-US" altLang="zh-CN"/>
              <a:t>(</a:t>
            </a:r>
            <a:r>
              <a:rPr lang="zh-CN" altLang="en-US"/>
              <a:t>概念学习的过程求解</a:t>
            </a:r>
            <a:r>
              <a:rPr lang="en-US" altLang="zh-CN"/>
              <a:t>c(x)</a:t>
            </a:r>
            <a:r>
              <a:rPr lang="zh-CN" altLang="en-US"/>
              <a:t>过程</a:t>
            </a:r>
            <a:r>
              <a:rPr lang="en-US" altLang="zh-CN"/>
              <a:t>)</a:t>
            </a:r>
            <a:endParaRPr lang="en-US" altLang="zh-CN"/>
          </a:p>
          <a:p>
            <a:r>
              <a:rPr lang="zh-CN" altLang="en-US"/>
              <a:t>     c(x) = 1, 当享受运动时； c(x) = 0 当不享受运动时，c(x)也可叫做y</a:t>
            </a:r>
            <a:r>
              <a:rPr lang="en-US" altLang="zh-CN"/>
              <a:t>.</a:t>
            </a:r>
            <a:endParaRPr lang="en-US" altLang="zh-CN"/>
          </a:p>
          <a:p>
            <a:r>
              <a:rPr lang="zh-CN" altLang="en-US"/>
              <a:t>     x: 每一个实例</a:t>
            </a:r>
            <a:r>
              <a:rPr lang="en-US" altLang="zh-CN"/>
              <a:t>(</a:t>
            </a:r>
            <a:r>
              <a:rPr lang="zh-CN" altLang="en-US"/>
              <a:t>每一行数据</a:t>
            </a:r>
            <a:r>
              <a:rPr lang="en-US" altLang="zh-CN"/>
              <a:t>6</a:t>
            </a:r>
            <a:r>
              <a:rPr lang="zh-CN" altLang="en-US"/>
              <a:t>个属性的值</a:t>
            </a:r>
            <a:r>
              <a:rPr lang="en-US" altLang="zh-CN"/>
              <a:t>)</a:t>
            </a:r>
            <a:endParaRPr lang="en-US" altLang="zh-CN"/>
          </a:p>
          <a:p>
            <a:r>
              <a:rPr lang="zh-CN" altLang="en-US"/>
              <a:t>     X: 样例, 所有实例的集合</a:t>
            </a:r>
            <a:endParaRPr lang="zh-CN" altLang="en-US"/>
          </a:p>
          <a:p>
            <a:r>
              <a:rPr lang="zh-CN" altLang="en-US"/>
              <a:t>     学习目标：f: X -&gt; Y</a:t>
            </a:r>
            <a:endParaRPr lang="zh-CN" altLang="en-US"/>
          </a:p>
        </p:txBody>
      </p:sp>
      <p:pic>
        <p:nvPicPr>
          <p:cNvPr id="5" name="图片 4"/>
          <p:cNvPicPr>
            <a:picLocks noChangeAspect="1"/>
          </p:cNvPicPr>
          <p:nvPr/>
        </p:nvPicPr>
        <p:blipFill>
          <a:blip r:embed="rId1"/>
          <a:stretch>
            <a:fillRect/>
          </a:stretch>
        </p:blipFill>
        <p:spPr>
          <a:xfrm>
            <a:off x="2996565" y="558800"/>
            <a:ext cx="5504815" cy="876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几个重要概念理解</a:t>
            </a:r>
            <a:endParaRPr lang="zh-CN" altLang="en-US"/>
          </a:p>
        </p:txBody>
      </p:sp>
      <p:sp>
        <p:nvSpPr>
          <p:cNvPr id="3" name="内容占位符 2"/>
          <p:cNvSpPr>
            <a:spLocks noGrp="1"/>
          </p:cNvSpPr>
          <p:nvPr>
            <p:ph idx="1"/>
          </p:nvPr>
        </p:nvSpPr>
        <p:spPr>
          <a:xfrm>
            <a:off x="457200" y="1434801"/>
            <a:ext cx="8229600" cy="4525963"/>
          </a:xfrm>
        </p:spPr>
        <p:txBody>
          <a:bodyPr/>
          <a:p>
            <a:r>
              <a:rPr lang="zh-CN" altLang="en-US"/>
              <a:t>训练集(training set/data)/训练样例（training examples): </a:t>
            </a:r>
            <a:r>
              <a:rPr lang="zh-CN" altLang="en-US" b="1"/>
              <a:t>用来进行训练，也就是产生模型或者算法的数据集</a:t>
            </a:r>
            <a:endParaRPr lang="zh-CN" altLang="en-US" b="1"/>
          </a:p>
          <a:p>
            <a:r>
              <a:rPr lang="zh-CN" altLang="en-US"/>
              <a:t>    测试集(testing set/data)/测试样例 (testing examples)：（通常只知道特征，用来进行预测）</a:t>
            </a:r>
            <a:r>
              <a:rPr lang="zh-CN" altLang="en-US" b="1"/>
              <a:t>用来专门进行测试已经学习好的模型或者算法的数据集</a:t>
            </a:r>
            <a:endParaRPr lang="zh-CN" altLang="en-US" b="1"/>
          </a:p>
          <a:p>
            <a:r>
              <a:rPr lang="zh-CN" altLang="en-US"/>
              <a:t>    特征向量(features/feature vector)：</a:t>
            </a:r>
            <a:r>
              <a:rPr lang="zh-CN" altLang="en-US" b="1"/>
              <a:t>属性的集合</a:t>
            </a:r>
            <a:r>
              <a:rPr lang="zh-CN" altLang="en-US"/>
              <a:t>，通常用一个向量来表示，附属于一个实例</a:t>
            </a:r>
            <a:endParaRPr lang="zh-CN" altLang="en-US"/>
          </a:p>
          <a:p>
            <a:r>
              <a:rPr lang="zh-CN" altLang="en-US"/>
              <a:t>    标记(label): </a:t>
            </a:r>
            <a:r>
              <a:rPr lang="zh-CN" altLang="en-US" b="1"/>
              <a:t>c(x), 实例类别的标记</a:t>
            </a:r>
            <a:endParaRPr lang="zh-CN" altLang="en-US" b="1"/>
          </a:p>
          <a:p>
            <a:r>
              <a:rPr lang="zh-CN" altLang="en-US"/>
              <a:t>    正例(positive example)</a:t>
            </a:r>
            <a:endParaRPr lang="zh-CN" altLang="en-US"/>
          </a:p>
          <a:p>
            <a:r>
              <a:rPr lang="zh-CN" altLang="en-US"/>
              <a:t>    反例(negative example)</a:t>
            </a:r>
            <a:endParaRPr lang="zh-CN" altLang="en-US"/>
          </a:p>
        </p:txBody>
      </p:sp>
      <p:pic>
        <p:nvPicPr>
          <p:cNvPr id="4" name="图片 3"/>
          <p:cNvPicPr>
            <a:picLocks noChangeAspect="1"/>
          </p:cNvPicPr>
          <p:nvPr/>
        </p:nvPicPr>
        <p:blipFill>
          <a:blip r:embed="rId1"/>
          <a:stretch>
            <a:fillRect/>
          </a:stretch>
        </p:blipFill>
        <p:spPr>
          <a:xfrm>
            <a:off x="3518535" y="641985"/>
            <a:ext cx="5540375" cy="9372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又是房价的举例</a:t>
            </a:r>
            <a:r>
              <a:rPr lang="en-US" altLang="zh-CN"/>
              <a:t>.....</a:t>
            </a:r>
            <a:endParaRPr lang="en-US" altLang="zh-CN"/>
          </a:p>
        </p:txBody>
      </p:sp>
      <p:sp>
        <p:nvSpPr>
          <p:cNvPr id="3" name="内容占位符 2"/>
          <p:cNvSpPr>
            <a:spLocks noGrp="1"/>
          </p:cNvSpPr>
          <p:nvPr>
            <p:ph idx="1"/>
          </p:nvPr>
        </p:nvSpPr>
        <p:spPr/>
        <p:txBody>
          <a:bodyPr/>
          <a:p>
            <a:r>
              <a:rPr lang="zh-CN" altLang="en-US"/>
              <a:t>例子：研究国内房价</a:t>
            </a:r>
            <a:endParaRPr lang="zh-CN" altLang="en-US"/>
          </a:p>
          <a:p>
            <a:r>
              <a:rPr lang="zh-CN" altLang="en-US"/>
              <a:t>    影响房价的两个重要因素：面积(平方米），学区（评分1-10）</a:t>
            </a:r>
            <a:endParaRPr lang="zh-CN" altLang="en-US"/>
          </a:p>
        </p:txBody>
      </p:sp>
      <p:pic>
        <p:nvPicPr>
          <p:cNvPr id="4" name="图片 3"/>
          <p:cNvPicPr>
            <a:picLocks noChangeAspect="1"/>
          </p:cNvPicPr>
          <p:nvPr/>
        </p:nvPicPr>
        <p:blipFill>
          <a:blip r:embed="rId1"/>
          <a:stretch>
            <a:fillRect/>
          </a:stretch>
        </p:blipFill>
        <p:spPr>
          <a:xfrm>
            <a:off x="1824990" y="2854960"/>
            <a:ext cx="5723255" cy="1412240"/>
          </a:xfrm>
          <a:prstGeom prst="rect">
            <a:avLst/>
          </a:prstGeom>
        </p:spPr>
      </p:pic>
      <p:sp>
        <p:nvSpPr>
          <p:cNvPr id="5" name="文本框 4"/>
          <p:cNvSpPr txBox="1"/>
          <p:nvPr/>
        </p:nvSpPr>
        <p:spPr>
          <a:xfrm>
            <a:off x="1365250" y="4493260"/>
            <a:ext cx="5440680" cy="368300"/>
          </a:xfrm>
          <a:prstGeom prst="rect">
            <a:avLst/>
          </a:prstGeom>
          <a:noFill/>
        </p:spPr>
        <p:txBody>
          <a:bodyPr wrap="none" rtlCol="0">
            <a:spAutoFit/>
          </a:bodyPr>
          <a:p>
            <a:r>
              <a:rPr lang="zh-CN" altLang="en-US"/>
              <a:t>该数据集和小明享受水上运动的方式有什么区别呢？</a:t>
            </a:r>
            <a:endParaRPr lang="zh-CN" altLang="en-US"/>
          </a:p>
        </p:txBody>
      </p:sp>
      <p:sp>
        <p:nvSpPr>
          <p:cNvPr id="6" name="文本框 5"/>
          <p:cNvSpPr txBox="1"/>
          <p:nvPr/>
        </p:nvSpPr>
        <p:spPr>
          <a:xfrm>
            <a:off x="1496695" y="5266690"/>
            <a:ext cx="2926080" cy="368300"/>
          </a:xfrm>
          <a:prstGeom prst="rect">
            <a:avLst/>
          </a:prstGeom>
          <a:noFill/>
        </p:spPr>
        <p:txBody>
          <a:bodyPr wrap="none" rtlCol="0">
            <a:spAutoFit/>
          </a:bodyPr>
          <a:p>
            <a:r>
              <a:rPr lang="zh-CN" altLang="en-US"/>
              <a:t>对！！房价是连续型的数值</a:t>
            </a:r>
            <a:endParaRPr lang="zh-CN" altLang="en-US"/>
          </a:p>
        </p:txBody>
      </p:sp>
      <p:pic>
        <p:nvPicPr>
          <p:cNvPr id="7" name="图片 6"/>
          <p:cNvPicPr>
            <a:picLocks noChangeAspect="1"/>
          </p:cNvPicPr>
          <p:nvPr/>
        </p:nvPicPr>
        <p:blipFill>
          <a:blip r:embed="rId2"/>
          <a:stretch>
            <a:fillRect/>
          </a:stretch>
        </p:blipFill>
        <p:spPr>
          <a:xfrm>
            <a:off x="3081020" y="680720"/>
            <a:ext cx="5540375" cy="937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引出分类和回归问题</a:t>
            </a:r>
            <a:endParaRPr lang="zh-CN" altLang="en-US"/>
          </a:p>
        </p:txBody>
      </p:sp>
      <p:sp>
        <p:nvSpPr>
          <p:cNvPr id="3" name="内容占位符 2"/>
          <p:cNvSpPr>
            <a:spLocks noGrp="1"/>
          </p:cNvSpPr>
          <p:nvPr>
            <p:ph idx="1"/>
          </p:nvPr>
        </p:nvSpPr>
        <p:spPr/>
        <p:txBody>
          <a:bodyPr/>
          <a:p>
            <a:r>
              <a:rPr lang="zh-CN" altLang="en-US"/>
              <a:t>分类 (classification): </a:t>
            </a:r>
            <a:endParaRPr lang="zh-CN" altLang="en-US"/>
          </a:p>
          <a:p>
            <a:pPr lvl="2"/>
            <a:r>
              <a:rPr lang="zh-CN" altLang="en-US"/>
              <a:t>目标标记为类别型数据(category) </a:t>
            </a:r>
            <a:endParaRPr lang="zh-CN" altLang="en-US"/>
          </a:p>
          <a:p>
            <a:r>
              <a:rPr lang="zh-CN" altLang="en-US"/>
              <a:t>回归(regression): </a:t>
            </a:r>
            <a:endParaRPr lang="zh-CN" altLang="en-US"/>
          </a:p>
          <a:p>
            <a:pPr lvl="2"/>
            <a:r>
              <a:rPr lang="zh-CN" altLang="en-US"/>
              <a:t>目标标记为连续性数值 (continuous numeric value)</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初识机器学习分类</a:t>
            </a:r>
            <a:endParaRPr lang="zh-CN" altLang="en-US"/>
          </a:p>
        </p:txBody>
      </p:sp>
      <p:sp>
        <p:nvSpPr>
          <p:cNvPr id="3" name="内容占位符 2"/>
          <p:cNvSpPr>
            <a:spLocks noGrp="1"/>
          </p:cNvSpPr>
          <p:nvPr>
            <p:ph idx="1"/>
          </p:nvPr>
        </p:nvSpPr>
        <p:spPr/>
        <p:txBody>
          <a:bodyPr/>
          <a:p>
            <a:r>
              <a:rPr lang="zh-CN" altLang="en-US"/>
              <a:t>例子：研究肿瘤良性，恶性于尺寸，颜色的关系</a:t>
            </a:r>
            <a:endParaRPr lang="zh-CN" altLang="en-US"/>
          </a:p>
          <a:p>
            <a:r>
              <a:rPr lang="zh-CN" altLang="en-US"/>
              <a:t>     </a:t>
            </a:r>
            <a:r>
              <a:rPr lang="zh-CN" altLang="en-US" b="1"/>
              <a:t>特征值：</a:t>
            </a:r>
            <a:r>
              <a:rPr lang="zh-CN" altLang="en-US"/>
              <a:t>肿瘤尺寸，颜色</a:t>
            </a:r>
            <a:endParaRPr lang="zh-CN" altLang="en-US"/>
          </a:p>
          <a:p>
            <a:r>
              <a:rPr lang="zh-CN" altLang="en-US"/>
              <a:t>     </a:t>
            </a:r>
            <a:r>
              <a:rPr lang="zh-CN" altLang="en-US" b="1" i="1"/>
              <a:t>标记</a:t>
            </a:r>
            <a:r>
              <a:rPr lang="zh-CN" altLang="en-US"/>
              <a:t>：良性/恶性</a:t>
            </a:r>
            <a:endParaRPr lang="zh-CN" altLang="en-US"/>
          </a:p>
          <a:p>
            <a:r>
              <a:rPr lang="zh-CN" altLang="en-US"/>
              <a:t>      </a:t>
            </a:r>
            <a:endParaRPr lang="zh-CN" altLang="en-US"/>
          </a:p>
          <a:p>
            <a:r>
              <a:rPr lang="zh-CN" altLang="en-US"/>
              <a:t>    </a:t>
            </a:r>
            <a:r>
              <a:rPr lang="zh-CN" altLang="en-US" sz="1800"/>
              <a:t> 有监督学习(supervised learning)： 训练集有类别标记(class label)</a:t>
            </a:r>
            <a:endParaRPr lang="zh-CN" altLang="en-US" sz="1800"/>
          </a:p>
          <a:p>
            <a:r>
              <a:rPr lang="zh-CN" altLang="en-US" sz="1800"/>
              <a:t>     无监督学习(unsupervised learning)： 无类别标记(class label)</a:t>
            </a:r>
            <a:endParaRPr lang="zh-CN" altLang="en-US" sz="1800"/>
          </a:p>
          <a:p>
            <a:r>
              <a:rPr lang="zh-CN" altLang="en-US" sz="1800"/>
              <a:t>     半监督学习（semi-supervised learning)：有类别标记的训练集 + 无标记的训练集</a:t>
            </a:r>
            <a:endParaRPr lang="zh-CN" altLang="en-US"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第一部分</a:t>
            </a:r>
            <a:r>
              <a:rPr lang="en-US" altLang="zh-CN"/>
              <a:t>-</a:t>
            </a:r>
            <a:r>
              <a:rPr lang="zh-CN" altLang="en-US"/>
              <a:t>人工智能部分</a:t>
            </a:r>
            <a:endParaRPr lang="zh-CN" altLang="en-US"/>
          </a:p>
        </p:txBody>
      </p:sp>
      <p:sp>
        <p:nvSpPr>
          <p:cNvPr id="3" name="内容占位符 2"/>
          <p:cNvSpPr>
            <a:spLocks noGrp="1"/>
          </p:cNvSpPr>
          <p:nvPr>
            <p:ph idx="1"/>
          </p:nvPr>
        </p:nvSpPr>
        <p:spPr/>
        <p:txBody>
          <a:bodyPr/>
          <a:p>
            <a:r>
              <a:rPr lang="zh-CN" altLang="en-US"/>
              <a:t>人工智能引入性介绍</a:t>
            </a:r>
            <a:endParaRPr lang="zh-CN" altLang="en-US"/>
          </a:p>
          <a:p>
            <a:r>
              <a:rPr lang="zh-CN" altLang="en-US"/>
              <a:t>人工智能和机器学习区别</a:t>
            </a:r>
            <a:endParaRPr lang="zh-CN" altLang="en-US"/>
          </a:p>
          <a:p>
            <a:r>
              <a:rPr lang="zh-CN" altLang="en-US"/>
              <a:t>人工智能发展</a:t>
            </a:r>
            <a:endParaRPr lang="zh-CN" altLang="en-US"/>
          </a:p>
          <a:p>
            <a:r>
              <a:rPr lang="zh-CN" altLang="en-US"/>
              <a:t>数据分析、数据挖掘、机器学习区别</a:t>
            </a:r>
            <a:endParaRPr lang="zh-CN" altLang="en-US"/>
          </a:p>
          <a:p>
            <a:r>
              <a:rPr lang="zh-CN" altLang="en-US"/>
              <a:t>通过成熟案例了解实际应用</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初识机器学习步骤框架</a:t>
            </a:r>
            <a:endParaRPr lang="zh-CN" altLang="en-US"/>
          </a:p>
        </p:txBody>
      </p:sp>
      <p:sp>
        <p:nvSpPr>
          <p:cNvPr id="3" name="内容占位符 2"/>
          <p:cNvSpPr>
            <a:spLocks noGrp="1"/>
          </p:cNvSpPr>
          <p:nvPr>
            <p:ph idx="1"/>
          </p:nvPr>
        </p:nvSpPr>
        <p:spPr/>
        <p:txBody>
          <a:bodyPr/>
          <a:p>
            <a:r>
              <a:rPr lang="zh-CN" altLang="en-US"/>
              <a:t> 机器学习步骤框架</a:t>
            </a:r>
            <a:endParaRPr lang="zh-CN" altLang="en-US"/>
          </a:p>
          <a:p>
            <a:r>
              <a:rPr lang="zh-CN" altLang="en-US"/>
              <a:t>     1</a:t>
            </a:r>
            <a:r>
              <a:rPr lang="en-US" altLang="zh-CN"/>
              <a:t>.</a:t>
            </a:r>
            <a:r>
              <a:rPr lang="zh-CN" altLang="en-US"/>
              <a:t>把数据拆分为训练集和测试集</a:t>
            </a:r>
            <a:endParaRPr lang="zh-CN" altLang="en-US"/>
          </a:p>
          <a:p>
            <a:r>
              <a:rPr lang="zh-CN" altLang="en-US"/>
              <a:t>     2</a:t>
            </a:r>
            <a:r>
              <a:rPr lang="en-US" altLang="zh-CN"/>
              <a:t>.</a:t>
            </a:r>
            <a:r>
              <a:rPr lang="zh-CN" altLang="en-US"/>
              <a:t>用训练集和</a:t>
            </a:r>
            <a:r>
              <a:rPr lang="zh-CN" altLang="en-US" b="1"/>
              <a:t>训练集的特征向量</a:t>
            </a:r>
            <a:r>
              <a:rPr lang="zh-CN" altLang="en-US"/>
              <a:t>来训练算法</a:t>
            </a:r>
            <a:endParaRPr lang="zh-CN" altLang="en-US"/>
          </a:p>
          <a:p>
            <a:r>
              <a:rPr lang="zh-CN" altLang="en-US"/>
              <a:t>     </a:t>
            </a:r>
            <a:r>
              <a:rPr lang="en-US" altLang="zh-CN"/>
              <a:t>3.</a:t>
            </a:r>
            <a:r>
              <a:rPr lang="zh-CN" altLang="en-US"/>
              <a:t>用学习来的算法运用在测试集上来评估算法 （可能要设计到调整参数（parameter tuning)</a:t>
            </a:r>
            <a:r>
              <a:rPr lang="en-US" altLang="zh-CN"/>
              <a:t>--</a:t>
            </a:r>
            <a:r>
              <a:rPr lang="zh-CN" altLang="en-US"/>
              <a:t>（验证集（validation set））</a:t>
            </a:r>
            <a:endParaRPr lang="zh-CN" altLang="en-US"/>
          </a:p>
          <a:p>
            <a:r>
              <a:rPr lang="zh-CN" altLang="en-US" sz="1800">
                <a:latin typeface="华文楷体" panose="02010600040101010101" pitchFamily="18" charset="-122"/>
                <a:ea typeface="华文楷体" panose="02010600040101010101" pitchFamily="18" charset="-122"/>
              </a:rPr>
              <a:t>按照小明享受运动来理解：</a:t>
            </a:r>
            <a:endParaRPr lang="zh-CN" altLang="en-US" sz="1800">
              <a:latin typeface="华文楷体" panose="02010600040101010101" pitchFamily="18" charset="-122"/>
              <a:ea typeface="华文楷体" panose="02010600040101010101" pitchFamily="18" charset="-122"/>
            </a:endParaRPr>
          </a:p>
          <a:p>
            <a:r>
              <a:rPr lang="zh-CN" altLang="en-US" sz="1800">
                <a:latin typeface="华文楷体" panose="02010600040101010101" pitchFamily="18" charset="-122"/>
                <a:ea typeface="华文楷体" panose="02010600040101010101" pitchFamily="18" charset="-122"/>
              </a:rPr>
              <a:t>100 天： 训练集</a:t>
            </a:r>
            <a:endParaRPr lang="zh-CN" altLang="en-US" sz="1800">
              <a:latin typeface="华文楷体" panose="02010600040101010101" pitchFamily="18" charset="-122"/>
              <a:ea typeface="华文楷体" panose="02010600040101010101" pitchFamily="18" charset="-122"/>
            </a:endParaRPr>
          </a:p>
          <a:p>
            <a:r>
              <a:rPr lang="zh-CN" altLang="en-US" sz="1800">
                <a:latin typeface="华文楷体" panose="02010600040101010101" pitchFamily="18" charset="-122"/>
                <a:ea typeface="华文楷体" panose="02010600040101010101" pitchFamily="18" charset="-122"/>
              </a:rPr>
              <a:t>10天：测试集 （不知道是否 ” 享受运动“， 知道6个属性，来预测每一天是否享受运动）</a:t>
            </a:r>
            <a:endParaRPr lang="zh-CN" altLang="en-US" sz="1800">
              <a:latin typeface="华文楷体" panose="02010600040101010101" pitchFamily="18" charset="-122"/>
              <a:ea typeface="华文楷体" panose="02010600040101010101" pitchFamily="18"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第三部分</a:t>
            </a:r>
            <a:r>
              <a:rPr lang="en-US" altLang="zh-CN"/>
              <a:t>-</a:t>
            </a:r>
            <a:r>
              <a:rPr lang="zh-CN" altLang="en-US"/>
              <a:t>机器学习分类</a:t>
            </a:r>
            <a:endParaRPr lang="zh-CN" altLang="en-US"/>
          </a:p>
        </p:txBody>
      </p:sp>
      <p:sp>
        <p:nvSpPr>
          <p:cNvPr id="3" name="内容占位符 2"/>
          <p:cNvSpPr>
            <a:spLocks noGrp="1"/>
          </p:cNvSpPr>
          <p:nvPr>
            <p:ph idx="1"/>
          </p:nvPr>
        </p:nvSpPr>
        <p:spPr/>
        <p:txBody>
          <a:bodyPr/>
          <a:p>
            <a:r>
              <a:rPr lang="zh-CN" altLang="en-US"/>
              <a:t>机器学习分类详解</a:t>
            </a:r>
            <a:endParaRPr lang="zh-CN" altLang="en-US"/>
          </a:p>
          <a:p>
            <a:r>
              <a:rPr lang="zh-CN" altLang="en-US"/>
              <a:t>机器学习案例分析</a:t>
            </a:r>
            <a:endParaRPr lang="zh-CN" altLang="en-US"/>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机器学习分类</a:t>
            </a:r>
            <a:endParaRPr lang="zh-CN" altLang="en-US"/>
          </a:p>
        </p:txBody>
      </p:sp>
      <p:sp>
        <p:nvSpPr>
          <p:cNvPr id="3" name="内容占位符 2"/>
          <p:cNvSpPr>
            <a:spLocks noGrp="1"/>
          </p:cNvSpPr>
          <p:nvPr>
            <p:ph idx="1"/>
          </p:nvPr>
        </p:nvSpPr>
        <p:spPr/>
        <p:txBody>
          <a:bodyPr/>
          <a:p>
            <a:r>
              <a:rPr lang="zh-CN" altLang="en-US"/>
              <a:t>监督学习</a:t>
            </a:r>
            <a:endParaRPr lang="zh-CN" altLang="en-US"/>
          </a:p>
          <a:p>
            <a:r>
              <a:rPr lang="zh-CN" altLang="en-US"/>
              <a:t>非监督学习</a:t>
            </a:r>
            <a:endParaRPr lang="zh-CN" altLang="en-US"/>
          </a:p>
          <a:p>
            <a:r>
              <a:rPr lang="zh-CN" altLang="en-US"/>
              <a:t>半监督学习</a:t>
            </a:r>
            <a:endParaRPr lang="zh-CN" altLang="en-US"/>
          </a:p>
          <a:p>
            <a:r>
              <a:rPr lang="zh-CN" altLang="en-US"/>
              <a:t>强化学习</a:t>
            </a:r>
            <a:endParaRPr lang="zh-CN" altLang="en-US"/>
          </a:p>
          <a:p>
            <a:r>
              <a:rPr lang="zh-CN" altLang="en-US"/>
              <a:t>迁移学习</a:t>
            </a:r>
            <a:endParaRPr lang="zh-CN" altLang="en-US"/>
          </a:p>
          <a:p>
            <a:r>
              <a:rPr lang="zh-CN" altLang="en-US"/>
              <a:t>深度强化迁移学习</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监督学习</a:t>
            </a:r>
            <a:endParaRPr lang="zh-CN" altLang="en-US"/>
          </a:p>
        </p:txBody>
      </p:sp>
      <p:sp>
        <p:nvSpPr>
          <p:cNvPr id="3" name="内容占位符 2"/>
          <p:cNvSpPr>
            <a:spLocks noGrp="1"/>
          </p:cNvSpPr>
          <p:nvPr>
            <p:ph idx="1"/>
          </p:nvPr>
        </p:nvSpPr>
        <p:spPr/>
        <p:txBody>
          <a:bodyPr/>
          <a:p>
            <a:r>
              <a:rPr lang="zh-CN" altLang="en-US"/>
              <a:t>监督（supervised）是指训练数据集中的每个样本均有一个已知的输出项（类标label）。</a:t>
            </a:r>
            <a:endParaRPr lang="zh-CN" altLang="en-US"/>
          </a:p>
        </p:txBody>
      </p:sp>
      <p:pic>
        <p:nvPicPr>
          <p:cNvPr id="4" name="图片 4" descr="01_02"/>
          <p:cNvPicPr>
            <a:picLocks noChangeAspect="1"/>
          </p:cNvPicPr>
          <p:nvPr/>
        </p:nvPicPr>
        <p:blipFill>
          <a:blip r:embed="rId1"/>
          <a:stretch>
            <a:fillRect/>
          </a:stretch>
        </p:blipFill>
        <p:spPr>
          <a:xfrm>
            <a:off x="2146935" y="2646680"/>
            <a:ext cx="4733925" cy="2709545"/>
          </a:xfrm>
          <a:prstGeom prst="rect">
            <a:avLst/>
          </a:prstGeom>
        </p:spPr>
      </p:pic>
      <p:sp>
        <p:nvSpPr>
          <p:cNvPr id="5" name="文本框 4"/>
          <p:cNvSpPr txBox="1"/>
          <p:nvPr/>
        </p:nvSpPr>
        <p:spPr>
          <a:xfrm>
            <a:off x="575945" y="5356225"/>
            <a:ext cx="8520430" cy="922020"/>
          </a:xfrm>
          <a:prstGeom prst="rect">
            <a:avLst/>
          </a:prstGeom>
          <a:noFill/>
        </p:spPr>
        <p:txBody>
          <a:bodyPr wrap="none" rtlCol="0">
            <a:spAutoFit/>
          </a:bodyPr>
          <a:p>
            <a:pPr algn="l"/>
            <a:r>
              <a:rPr lang="zh-CN" altLang="en-US"/>
              <a:t>输出变量为连续变量的预测问题称为</a:t>
            </a:r>
            <a:r>
              <a:rPr lang="zh-CN" altLang="en-US" b="1"/>
              <a:t>回归（regression）问题</a:t>
            </a:r>
            <a:r>
              <a:rPr lang="zh-CN" altLang="en-US"/>
              <a:t>（西瓜的成熟度）。</a:t>
            </a:r>
            <a:endParaRPr lang="zh-CN" altLang="en-US"/>
          </a:p>
          <a:p>
            <a:pPr algn="l"/>
            <a:endParaRPr lang="zh-CN" altLang="en-US"/>
          </a:p>
          <a:p>
            <a:pPr algn="l"/>
            <a:r>
              <a:rPr lang="zh-CN" altLang="en-US"/>
              <a:t>输出变量为有限个离散变量的预测问题称为</a:t>
            </a:r>
            <a:r>
              <a:rPr lang="zh-CN" altLang="en-US" b="1"/>
              <a:t>分类问题</a:t>
            </a:r>
            <a:r>
              <a:rPr lang="zh-CN" altLang="en-US"/>
              <a:t>（西瓜的分类）。</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学习算法分类</a:t>
            </a:r>
            <a:endParaRPr lang="zh-CN" altLang="en-US"/>
          </a:p>
        </p:txBody>
      </p:sp>
      <p:sp>
        <p:nvSpPr>
          <p:cNvPr id="3" name="内容占位符 2"/>
          <p:cNvSpPr>
            <a:spLocks noGrp="1"/>
          </p:cNvSpPr>
          <p:nvPr>
            <p:ph idx="1"/>
          </p:nvPr>
        </p:nvSpPr>
        <p:spPr/>
        <p:txBody>
          <a:bodyPr/>
          <a:p>
            <a:r>
              <a:rPr lang="zh-CN" altLang="en-US"/>
              <a:t>分类算法：</a:t>
            </a:r>
            <a:endParaRPr lang="zh-CN" altLang="en-US"/>
          </a:p>
          <a:p>
            <a:pPr lvl="1"/>
            <a:r>
              <a:rPr lang="zh-CN" altLang="en-US" sz="1200"/>
              <a:t>决策树</a:t>
            </a:r>
            <a:endParaRPr lang="zh-CN" altLang="en-US" sz="1200"/>
          </a:p>
          <a:p>
            <a:pPr lvl="1"/>
            <a:r>
              <a:rPr lang="en-US" altLang="zh-CN" sz="1200"/>
              <a:t>KNN</a:t>
            </a:r>
            <a:endParaRPr lang="en-US" altLang="zh-CN" sz="1200"/>
          </a:p>
          <a:p>
            <a:pPr lvl="1"/>
            <a:r>
              <a:rPr lang="en-US" altLang="zh-CN" sz="1200"/>
              <a:t>SVM</a:t>
            </a:r>
            <a:endParaRPr lang="en-US" altLang="zh-CN" sz="1200"/>
          </a:p>
          <a:p>
            <a:pPr lvl="1"/>
            <a:r>
              <a:rPr lang="en-US" altLang="zh-CN" sz="1200"/>
              <a:t>Perception&amp;&amp;NeuralNetwork</a:t>
            </a:r>
            <a:endParaRPr lang="en-US" altLang="zh-CN" sz="1200"/>
          </a:p>
          <a:p>
            <a:pPr lvl="1"/>
            <a:r>
              <a:rPr lang="en-US" altLang="zh-CN" sz="1200"/>
              <a:t>Bayes</a:t>
            </a:r>
            <a:endParaRPr lang="en-US" altLang="zh-CN" sz="1200"/>
          </a:p>
          <a:p>
            <a:pPr lvl="1"/>
            <a:r>
              <a:rPr lang="en-US" altLang="zh-CN" sz="1200"/>
              <a:t>LogisticRegression</a:t>
            </a:r>
            <a:endParaRPr lang="en-US" altLang="zh-CN" sz="1200"/>
          </a:p>
          <a:p>
            <a:pPr lvl="0"/>
            <a:r>
              <a:rPr lang="zh-CN" altLang="en-US"/>
              <a:t>回归算法：</a:t>
            </a:r>
            <a:endParaRPr lang="zh-CN" altLang="en-US"/>
          </a:p>
          <a:p>
            <a:pPr lvl="1"/>
            <a:r>
              <a:rPr lang="zh-CN" altLang="en-US" sz="1200"/>
              <a:t>简单线性回归</a:t>
            </a:r>
            <a:endParaRPr lang="zh-CN" altLang="en-US" sz="1200"/>
          </a:p>
          <a:p>
            <a:pPr lvl="1"/>
            <a:r>
              <a:rPr lang="zh-CN" altLang="en-US" sz="1200"/>
              <a:t>多元线性回归</a:t>
            </a:r>
            <a:endParaRPr lang="zh-CN" altLang="en-US" sz="1200"/>
          </a:p>
          <a:p>
            <a:pPr lvl="1"/>
            <a:r>
              <a:rPr lang="en-US" altLang="zh-CN" sz="1200"/>
              <a:t>Lasso</a:t>
            </a:r>
            <a:r>
              <a:rPr lang="zh-CN" altLang="en-US" sz="1200"/>
              <a:t>回归</a:t>
            </a:r>
            <a:endParaRPr lang="zh-CN" altLang="en-US" sz="1200"/>
          </a:p>
          <a:p>
            <a:pPr lvl="1"/>
            <a:r>
              <a:rPr lang="en-US" altLang="zh-CN" sz="1200"/>
              <a:t>Ridge</a:t>
            </a:r>
            <a:r>
              <a:rPr lang="zh-CN" altLang="en-US" sz="1200"/>
              <a:t>回归</a:t>
            </a:r>
            <a:endParaRPr lang="zh-CN" altLang="en-US" sz="1200"/>
          </a:p>
          <a:p>
            <a:pPr lvl="1"/>
            <a:r>
              <a:rPr lang="zh-CN" altLang="en-US" sz="1200"/>
              <a:t>ElasticNet</a:t>
            </a:r>
            <a:endParaRPr lang="zh-CN" altLang="en-US" sz="1200"/>
          </a:p>
          <a:p>
            <a:pPr lvl="1"/>
            <a:endParaRPr lang="zh-CN" altLang="en-US"/>
          </a:p>
        </p:txBody>
      </p:sp>
      <p:pic>
        <p:nvPicPr>
          <p:cNvPr id="9220"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961130" y="1760855"/>
            <a:ext cx="4294505" cy="3187700"/>
          </a:xfrm>
          <a:prstGeom prst="rect">
            <a:avLst/>
          </a:prstGeom>
          <a:noFill/>
          <a:ln>
            <a:noFill/>
          </a:ln>
        </p:spPr>
      </p:pic>
      <p:sp>
        <p:nvSpPr>
          <p:cNvPr id="4" name="文本框 3"/>
          <p:cNvSpPr txBox="1"/>
          <p:nvPr/>
        </p:nvSpPr>
        <p:spPr>
          <a:xfrm>
            <a:off x="5553710" y="1327150"/>
            <a:ext cx="2263140" cy="368300"/>
          </a:xfrm>
          <a:prstGeom prst="rect">
            <a:avLst/>
          </a:prstGeom>
          <a:noFill/>
        </p:spPr>
        <p:txBody>
          <a:bodyPr wrap="none" rtlCol="0">
            <a:spAutoFit/>
          </a:bodyPr>
          <a:p>
            <a:r>
              <a:rPr lang="en-US" altLang="zh-CN"/>
              <a:t>Tip</a:t>
            </a:r>
            <a:r>
              <a:rPr lang="zh-CN" altLang="en-US"/>
              <a:t>：你是见</a:t>
            </a:r>
            <a:r>
              <a:rPr lang="en-US" altLang="zh-CN"/>
              <a:t>or</a:t>
            </a:r>
            <a:r>
              <a:rPr lang="zh-CN" altLang="en-US"/>
              <a:t>不见？</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案例：垃圾邮件的</a:t>
            </a:r>
            <a:r>
              <a:rPr lang="zh-CN" altLang="en-US">
                <a:solidFill>
                  <a:srgbClr val="FF0000"/>
                </a:solidFill>
              </a:rPr>
              <a:t>分类</a:t>
            </a:r>
            <a:r>
              <a:rPr lang="zh-CN" altLang="en-US"/>
              <a:t>问题</a:t>
            </a:r>
            <a:endParaRPr lang="zh-CN" altLang="en-US"/>
          </a:p>
        </p:txBody>
      </p:sp>
      <p:pic>
        <p:nvPicPr>
          <p:cNvPr id="5" name="图片 5" descr="01_03"/>
          <p:cNvPicPr>
            <a:picLocks noChangeAspect="1"/>
          </p:cNvPicPr>
          <p:nvPr>
            <p:ph idx="1"/>
          </p:nvPr>
        </p:nvPicPr>
        <p:blipFill>
          <a:blip r:embed="rId1"/>
          <a:stretch>
            <a:fillRect/>
          </a:stretch>
        </p:blipFill>
        <p:spPr>
          <a:xfrm>
            <a:off x="4608830" y="2044065"/>
            <a:ext cx="3762375" cy="3524250"/>
          </a:xfrm>
          <a:prstGeom prst="rect">
            <a:avLst/>
          </a:prstGeom>
        </p:spPr>
      </p:pic>
      <p:sp>
        <p:nvSpPr>
          <p:cNvPr id="4" name="文本框 3"/>
          <p:cNvSpPr txBox="1"/>
          <p:nvPr/>
        </p:nvSpPr>
        <p:spPr>
          <a:xfrm>
            <a:off x="232410" y="2653030"/>
            <a:ext cx="4597400" cy="2306955"/>
          </a:xfrm>
          <a:prstGeom prst="rect">
            <a:avLst/>
          </a:prstGeom>
          <a:noFill/>
        </p:spPr>
        <p:txBody>
          <a:bodyPr wrap="none" rtlCol="0">
            <a:spAutoFit/>
          </a:bodyPr>
          <a:p>
            <a:pPr algn="l"/>
            <a:r>
              <a:rPr lang="en-US" altLang="zh-CN"/>
              <a:t>1.30</a:t>
            </a:r>
            <a:r>
              <a:rPr lang="zh-CN" altLang="en-US"/>
              <a:t>个训练样本，</a:t>
            </a:r>
            <a:r>
              <a:rPr lang="en-US" altLang="zh-CN"/>
              <a:t>15</a:t>
            </a:r>
            <a:r>
              <a:rPr lang="zh-CN" altLang="en-US"/>
              <a:t>个正样本，</a:t>
            </a:r>
            <a:r>
              <a:rPr lang="en-US" altLang="zh-CN"/>
              <a:t>15</a:t>
            </a:r>
            <a:r>
              <a:rPr lang="zh-CN" altLang="en-US"/>
              <a:t>个负样本</a:t>
            </a:r>
            <a:endParaRPr lang="zh-CN" altLang="en-US"/>
          </a:p>
          <a:p>
            <a:pPr algn="l"/>
            <a:endParaRPr lang="zh-CN" altLang="en-US"/>
          </a:p>
          <a:p>
            <a:pPr algn="l"/>
            <a:r>
              <a:rPr lang="en-US" altLang="zh-CN"/>
              <a:t>2.每个样本都有两个与其相关的值：x1</a:t>
            </a:r>
            <a:r>
              <a:rPr lang="zh-CN" altLang="en-US"/>
              <a:t>和</a:t>
            </a:r>
            <a:r>
              <a:rPr lang="en-US" altLang="zh-CN"/>
              <a:t>x2</a:t>
            </a:r>
            <a:endParaRPr lang="en-US" altLang="zh-CN"/>
          </a:p>
          <a:p>
            <a:pPr algn="l"/>
            <a:endParaRPr lang="en-US" altLang="zh-CN"/>
          </a:p>
          <a:p>
            <a:pPr algn="l"/>
            <a:r>
              <a:rPr lang="en-US" altLang="zh-CN"/>
              <a:t>3.图中的一条黑色的虚线将两类样本分开</a:t>
            </a:r>
            <a:endParaRPr lang="en-US" altLang="zh-CN"/>
          </a:p>
          <a:p>
            <a:pPr algn="l"/>
            <a:endParaRPr lang="en-US" altLang="zh-CN"/>
          </a:p>
          <a:p>
            <a:pPr algn="l"/>
            <a:r>
              <a:rPr lang="en-US" altLang="zh-CN"/>
              <a:t>4.可以根据值将新样本划分到某个类别中</a:t>
            </a:r>
            <a:endParaRPr lang="en-US" altLang="zh-CN"/>
          </a:p>
          <a:p>
            <a:pPr algn="l"/>
            <a:r>
              <a:rPr lang="zh-CN" altLang="en-US"/>
              <a:t>（观察在直线的那一侧）</a:t>
            </a:r>
            <a:endParaRPr lang="zh-CN" altLang="en-US"/>
          </a:p>
        </p:txBody>
      </p:sp>
      <p:sp>
        <p:nvSpPr>
          <p:cNvPr id="6" name="文本框 5"/>
          <p:cNvSpPr txBox="1"/>
          <p:nvPr/>
        </p:nvSpPr>
        <p:spPr>
          <a:xfrm>
            <a:off x="290195" y="1435100"/>
            <a:ext cx="8412480" cy="645160"/>
          </a:xfrm>
          <a:prstGeom prst="rect">
            <a:avLst/>
          </a:prstGeom>
          <a:noFill/>
        </p:spPr>
        <p:txBody>
          <a:bodyPr wrap="none" rtlCol="0">
            <a:spAutoFit/>
          </a:bodyPr>
          <a:p>
            <a:pPr algn="l"/>
            <a:r>
              <a:rPr lang="en-US" altLang="zh-CN"/>
              <a:t>    </a:t>
            </a:r>
            <a:r>
              <a:rPr lang="zh-CN" altLang="en-US"/>
              <a:t>基于有类标的电子邮件样本库，可以使用监督学习算法训练生成一个判定模型，</a:t>
            </a:r>
            <a:endParaRPr lang="zh-CN" altLang="en-US"/>
          </a:p>
          <a:p>
            <a:pPr algn="l"/>
            <a:r>
              <a:rPr lang="zh-CN" altLang="en-US"/>
              <a:t>用来判别一封新的电子邮件是否为垃圾邮件；</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非监督学习</a:t>
            </a:r>
            <a:r>
              <a:rPr lang="zh-CN" altLang="en-US">
                <a:sym typeface="+mn-ea"/>
              </a:rPr>
              <a:t>(unsupervised learning)</a:t>
            </a:r>
            <a:endParaRPr lang="zh-CN" altLang="en-US"/>
          </a:p>
        </p:txBody>
      </p:sp>
      <p:sp>
        <p:nvSpPr>
          <p:cNvPr id="3" name="内容占位符 2"/>
          <p:cNvSpPr>
            <a:spLocks noGrp="1"/>
          </p:cNvSpPr>
          <p:nvPr>
            <p:ph idx="1"/>
          </p:nvPr>
        </p:nvSpPr>
        <p:spPr>
          <a:xfrm>
            <a:off x="457200" y="1370666"/>
            <a:ext cx="8229600" cy="4525963"/>
          </a:xfrm>
        </p:spPr>
        <p:txBody>
          <a:bodyPr/>
          <a:p>
            <a:r>
              <a:rPr lang="zh-CN" altLang="en-US"/>
              <a:t>人们给机器一大堆没有分类标记的数据，让机器可以对数据分类、检测异常等。</a:t>
            </a:r>
            <a:endParaRPr lang="zh-CN" altLang="en-US"/>
          </a:p>
          <a:p>
            <a:r>
              <a:rPr lang="en-US" altLang="zh-CN" sz="1800"/>
              <a:t>1.</a:t>
            </a:r>
            <a:r>
              <a:rPr lang="zh-CN" altLang="en-US" sz="1800"/>
              <a:t>聚类（</a:t>
            </a:r>
            <a:r>
              <a:rPr lang="en-US" altLang="zh-CN" sz="1800"/>
              <a:t>KMeans</a:t>
            </a:r>
            <a:r>
              <a:rPr lang="zh-CN" altLang="en-US" sz="1800"/>
              <a:t>）</a:t>
            </a:r>
            <a:endParaRPr lang="zh-CN" altLang="en-US" sz="1800"/>
          </a:p>
        </p:txBody>
      </p:sp>
      <p:pic>
        <p:nvPicPr>
          <p:cNvPr id="7" name="图片 7" descr="01_06"/>
          <p:cNvPicPr>
            <a:picLocks noChangeAspect="1"/>
          </p:cNvPicPr>
          <p:nvPr/>
        </p:nvPicPr>
        <p:blipFill>
          <a:blip r:embed="rId1"/>
          <a:stretch>
            <a:fillRect/>
          </a:stretch>
        </p:blipFill>
        <p:spPr>
          <a:xfrm>
            <a:off x="407670" y="2973070"/>
            <a:ext cx="3239135" cy="2825115"/>
          </a:xfrm>
          <a:prstGeom prst="rect">
            <a:avLst/>
          </a:prstGeom>
        </p:spPr>
      </p:pic>
      <p:sp>
        <p:nvSpPr>
          <p:cNvPr id="4" name="文本框 3"/>
          <p:cNvSpPr txBox="1"/>
          <p:nvPr/>
        </p:nvSpPr>
        <p:spPr>
          <a:xfrm>
            <a:off x="5809615" y="2351405"/>
            <a:ext cx="2322195" cy="398780"/>
          </a:xfrm>
          <a:prstGeom prst="rect">
            <a:avLst/>
          </a:prstGeom>
          <a:noFill/>
        </p:spPr>
        <p:txBody>
          <a:bodyPr wrap="none" rtlCol="0">
            <a:spAutoFit/>
          </a:bodyPr>
          <a:p>
            <a:r>
              <a:rPr lang="en-US" altLang="zh-CN" sz="2000"/>
              <a:t>2.</a:t>
            </a:r>
            <a:r>
              <a:rPr lang="zh-CN" altLang="en-US" sz="2000"/>
              <a:t>降维（</a:t>
            </a:r>
            <a:r>
              <a:rPr lang="en-US" altLang="zh-CN" sz="2000"/>
              <a:t>PCA,LDA</a:t>
            </a:r>
            <a:r>
              <a:rPr lang="zh-CN" altLang="en-US" sz="2000"/>
              <a:t>）</a:t>
            </a:r>
            <a:endParaRPr lang="zh-CN" altLang="en-US" sz="2000"/>
          </a:p>
        </p:txBody>
      </p:sp>
      <p:pic>
        <p:nvPicPr>
          <p:cNvPr id="16" name="图片 16" descr="01_07"/>
          <p:cNvPicPr>
            <a:picLocks noChangeAspect="1"/>
          </p:cNvPicPr>
          <p:nvPr/>
        </p:nvPicPr>
        <p:blipFill>
          <a:blip r:embed="rId2"/>
          <a:stretch>
            <a:fillRect/>
          </a:stretch>
        </p:blipFill>
        <p:spPr>
          <a:xfrm>
            <a:off x="3646805" y="2973070"/>
            <a:ext cx="5273040" cy="2456180"/>
          </a:xfrm>
          <a:prstGeom prst="rect">
            <a:avLst/>
          </a:prstGeom>
        </p:spPr>
      </p:pic>
      <p:sp>
        <p:nvSpPr>
          <p:cNvPr id="5" name="文本框 4"/>
          <p:cNvSpPr txBox="1"/>
          <p:nvPr/>
        </p:nvSpPr>
        <p:spPr>
          <a:xfrm>
            <a:off x="219075" y="5798185"/>
            <a:ext cx="3249930" cy="645160"/>
          </a:xfrm>
          <a:prstGeom prst="rect">
            <a:avLst/>
          </a:prstGeom>
          <a:noFill/>
        </p:spPr>
        <p:txBody>
          <a:bodyPr wrap="none" rtlCol="0">
            <a:spAutoFit/>
          </a:bodyPr>
          <a:p>
            <a:pPr marL="628650" lvl="1" indent="-171450" algn="l">
              <a:buFont typeface="Arial" panose="020B0604020202020204" pitchFamily="34" charset="0"/>
              <a:buChar char="•"/>
            </a:pPr>
            <a:r>
              <a:rPr lang="zh-CN" altLang="en-US" sz="1200">
                <a:sym typeface="+mn-ea"/>
              </a:rPr>
              <a:t>上图表示西瓜的色泽和敲声两个特征</a:t>
            </a:r>
            <a:endParaRPr lang="zh-CN" altLang="en-US" sz="1200">
              <a:sym typeface="+mn-ea"/>
            </a:endParaRPr>
          </a:p>
          <a:p>
            <a:pPr marL="628650" lvl="1" indent="-171450" algn="l">
              <a:buFont typeface="Arial" panose="020B0604020202020204" pitchFamily="34" charset="0"/>
              <a:buChar char="•"/>
            </a:pPr>
            <a:r>
              <a:rPr lang="zh-CN" altLang="en-US" sz="1200">
                <a:sym typeface="+mn-ea"/>
              </a:rPr>
              <a:t>通过特征的相似性进行聚类</a:t>
            </a:r>
            <a:endParaRPr lang="zh-CN" altLang="en-US" sz="1200">
              <a:sym typeface="+mn-ea"/>
            </a:endParaRPr>
          </a:p>
          <a:p>
            <a:pPr marL="628650" lvl="1" indent="-171450" algn="l">
              <a:buFont typeface="Arial" panose="020B0604020202020204" pitchFamily="34" charset="0"/>
              <a:buChar char="•"/>
            </a:pPr>
            <a:r>
              <a:rPr lang="zh-CN" altLang="en-US" sz="1200">
                <a:sym typeface="+mn-ea"/>
              </a:rPr>
              <a:t>无需知道标记</a:t>
            </a:r>
            <a:r>
              <a:rPr lang="en-US" altLang="zh-CN" sz="1200">
                <a:sym typeface="+mn-ea"/>
              </a:rPr>
              <a:t>Label</a:t>
            </a:r>
            <a:r>
              <a:rPr lang="zh-CN" altLang="en-US" sz="1200">
                <a:sym typeface="+mn-ea"/>
              </a:rPr>
              <a:t>信息</a:t>
            </a:r>
            <a:endParaRPr lang="zh-CN" altLang="en-US" sz="12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半监督学习</a:t>
            </a:r>
            <a:endParaRPr lang="zh-CN" altLang="en-US"/>
          </a:p>
        </p:txBody>
      </p:sp>
      <p:pic>
        <p:nvPicPr>
          <p:cNvPr id="43" name="图片 22"/>
          <p:cNvPicPr>
            <a:picLocks noChangeAspect="1"/>
          </p:cNvPicPr>
          <p:nvPr>
            <p:ph idx="1"/>
          </p:nvPr>
        </p:nvPicPr>
        <p:blipFill>
          <a:blip r:embed="rId1"/>
          <a:srcRect b="11269"/>
          <a:stretch>
            <a:fillRect/>
          </a:stretch>
        </p:blipFill>
        <p:spPr>
          <a:xfrm>
            <a:off x="1285240" y="1951355"/>
            <a:ext cx="6573520" cy="4498340"/>
          </a:xfrm>
          <a:prstGeom prst="rect">
            <a:avLst/>
          </a:prstGeom>
          <a:noFill/>
          <a:ln w="9525">
            <a:noFill/>
          </a:ln>
        </p:spPr>
      </p:pic>
      <p:sp>
        <p:nvSpPr>
          <p:cNvPr id="4" name="文本框 3"/>
          <p:cNvSpPr txBox="1"/>
          <p:nvPr/>
        </p:nvSpPr>
        <p:spPr>
          <a:xfrm>
            <a:off x="1149350" y="1435100"/>
            <a:ext cx="6583680" cy="368300"/>
          </a:xfrm>
          <a:prstGeom prst="rect">
            <a:avLst/>
          </a:prstGeom>
          <a:noFill/>
        </p:spPr>
        <p:txBody>
          <a:bodyPr wrap="none" rtlCol="0">
            <a:spAutoFit/>
          </a:bodyPr>
          <a:p>
            <a:pPr algn="l"/>
            <a:r>
              <a:rPr lang="zh-CN" altLang="en-US"/>
              <a:t>半监督学习就是提供了一条利用“廉价”的未标记样本的途径。</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强化学习</a:t>
            </a:r>
            <a:endParaRPr lang="zh-CN" altLang="en-US"/>
          </a:p>
        </p:txBody>
      </p:sp>
      <p:sp>
        <p:nvSpPr>
          <p:cNvPr id="3" name="内容占位符 2"/>
          <p:cNvSpPr>
            <a:spLocks noGrp="1"/>
          </p:cNvSpPr>
          <p:nvPr>
            <p:ph idx="1"/>
          </p:nvPr>
        </p:nvSpPr>
        <p:spPr/>
        <p:txBody>
          <a:bodyPr/>
          <a:p>
            <a:r>
              <a:rPr lang="zh-CN" altLang="en-US"/>
              <a:t>是机器学习的一个重要分支，主要用来解决连续决策的问题。</a:t>
            </a:r>
            <a:endParaRPr lang="zh-CN" altLang="en-US"/>
          </a:p>
          <a:p>
            <a:r>
              <a:rPr lang="zh-CN" altLang="en-US"/>
              <a:t>围棋可以归纳为一个强化学习问题，需要学习在各种局势下如何走出最好的招法。</a:t>
            </a:r>
            <a:endParaRPr lang="zh-CN" altLang="en-US"/>
          </a:p>
        </p:txBody>
      </p:sp>
      <p:pic>
        <p:nvPicPr>
          <p:cNvPr id="27" name="图片 27" descr="01_05"/>
          <p:cNvPicPr>
            <a:picLocks noChangeAspect="1"/>
          </p:cNvPicPr>
          <p:nvPr/>
        </p:nvPicPr>
        <p:blipFill>
          <a:blip r:embed="rId1"/>
          <a:stretch>
            <a:fillRect/>
          </a:stretch>
        </p:blipFill>
        <p:spPr>
          <a:xfrm>
            <a:off x="707390" y="3592195"/>
            <a:ext cx="3353435" cy="1847850"/>
          </a:xfrm>
          <a:prstGeom prst="rect">
            <a:avLst/>
          </a:prstGeom>
        </p:spPr>
      </p:pic>
      <p:pic>
        <p:nvPicPr>
          <p:cNvPr id="4" name="图片 3"/>
          <p:cNvPicPr>
            <a:picLocks noChangeAspect="1"/>
          </p:cNvPicPr>
          <p:nvPr/>
        </p:nvPicPr>
        <p:blipFill>
          <a:blip r:embed="rId2"/>
          <a:stretch>
            <a:fillRect/>
          </a:stretch>
        </p:blipFill>
        <p:spPr>
          <a:xfrm>
            <a:off x="5140960" y="3592830"/>
            <a:ext cx="3270885" cy="1847215"/>
          </a:xfrm>
          <a:prstGeom prst="rect">
            <a:avLst/>
          </a:prstGeom>
        </p:spPr>
      </p:pic>
      <p:sp>
        <p:nvSpPr>
          <p:cNvPr id="5" name="右箭头 4"/>
          <p:cNvSpPr/>
          <p:nvPr/>
        </p:nvSpPr>
        <p:spPr>
          <a:xfrm>
            <a:off x="4211955" y="4437380"/>
            <a:ext cx="936625" cy="360045"/>
          </a:xfrm>
          <a:prstGeom prst="rightArrow">
            <a:avLst/>
          </a:prstGeom>
          <a:ln w="19050">
            <a:prstDash val="sysDas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迁移学习</a:t>
            </a:r>
            <a:endParaRPr lang="zh-CN" altLang="en-US"/>
          </a:p>
        </p:txBody>
      </p:sp>
      <p:pic>
        <p:nvPicPr>
          <p:cNvPr id="4" name="内容占位符 3"/>
          <p:cNvPicPr>
            <a:picLocks noChangeAspect="1"/>
          </p:cNvPicPr>
          <p:nvPr>
            <p:ph idx="1"/>
          </p:nvPr>
        </p:nvPicPr>
        <p:blipFill>
          <a:blip r:embed="rId1"/>
          <a:stretch>
            <a:fillRect/>
          </a:stretch>
        </p:blipFill>
        <p:spPr>
          <a:xfrm>
            <a:off x="827405" y="1619250"/>
            <a:ext cx="7305675" cy="41814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sp>
        <p:nvSpPr>
          <p:cNvPr id="4" name="标题 1"/>
          <p:cNvSpPr>
            <a:spLocks noGrp="1"/>
          </p:cNvSpPr>
          <p:nvPr/>
        </p:nvSpPr>
        <p:spPr>
          <a:xfrm>
            <a:off x="457200" y="647999"/>
            <a:ext cx="8229600" cy="649324"/>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r>
              <a:rPr lang="zh-CN" altLang="en-US"/>
              <a:t>人工智能对未来生活的改变</a:t>
            </a:r>
            <a:endParaRPr lang="zh-CN" altLang="en-US"/>
          </a:p>
        </p:txBody>
      </p:sp>
      <p:pic>
        <p:nvPicPr>
          <p:cNvPr id="6" name="内容占位符 5"/>
          <p:cNvPicPr>
            <a:picLocks noChangeAspect="1"/>
          </p:cNvPicPr>
          <p:nvPr/>
        </p:nvPicPr>
        <p:blipFill>
          <a:blip r:embed="rId1"/>
          <a:stretch>
            <a:fillRect/>
          </a:stretch>
        </p:blipFill>
        <p:spPr>
          <a:xfrm>
            <a:off x="1015365" y="1586865"/>
            <a:ext cx="7198360" cy="3279140"/>
          </a:xfrm>
          <a:prstGeom prst="rect">
            <a:avLst/>
          </a:prstGeom>
        </p:spPr>
      </p:pic>
      <p:sp>
        <p:nvSpPr>
          <p:cNvPr id="7" name="文本框 6"/>
          <p:cNvSpPr txBox="1"/>
          <p:nvPr/>
        </p:nvSpPr>
        <p:spPr>
          <a:xfrm>
            <a:off x="1091565" y="1218565"/>
            <a:ext cx="4686300" cy="368300"/>
          </a:xfrm>
          <a:prstGeom prst="rect">
            <a:avLst/>
          </a:prstGeom>
          <a:noFill/>
        </p:spPr>
        <p:txBody>
          <a:bodyPr wrap="none" rtlCol="0">
            <a:spAutoFit/>
          </a:bodyPr>
          <a:p>
            <a:pPr algn="l"/>
            <a:r>
              <a:rPr lang="en-US" altLang="zh-CN" dirty="0" smtClean="0">
                <a:solidFill>
                  <a:srgbClr val="000000"/>
                </a:solidFill>
                <a:latin typeface="华文楷体" panose="02010600040101010101" pitchFamily="18" charset="-122"/>
                <a:cs typeface="华文楷体" panose="02010600040101010101" pitchFamily="18" charset="-122"/>
                <a:sym typeface="+mn-ea"/>
              </a:rPr>
              <a:t>10年后，⼈⼯智能将</a:t>
            </a:r>
            <a:r>
              <a:rPr lang="zh-CN" altLang="en-US" dirty="0" smtClean="0">
                <a:solidFill>
                  <a:srgbClr val="000000"/>
                </a:solidFill>
                <a:latin typeface="华文楷体" panose="02010600040101010101" pitchFamily="18" charset="-122"/>
                <a:cs typeface="华文楷体" panose="02010600040101010101" pitchFamily="18" charset="-122"/>
                <a:sym typeface="+mn-ea"/>
              </a:rPr>
              <a:t>可能</a:t>
            </a:r>
            <a:r>
              <a:rPr lang="en-US" altLang="zh-CN" dirty="0" smtClean="0">
                <a:solidFill>
                  <a:srgbClr val="000000"/>
                </a:solidFill>
                <a:latin typeface="华文楷体" panose="02010600040101010101" pitchFamily="18" charset="-122"/>
                <a:cs typeface="华文楷体" panose="02010600040101010101" pitchFamily="18" charset="-122"/>
                <a:sym typeface="+mn-ea"/>
              </a:rPr>
              <a:t>取代世界上90%的：</a:t>
            </a:r>
            <a:endParaRPr lang="zh-CN" altLang="en-US"/>
          </a:p>
        </p:txBody>
      </p:sp>
      <p:sp>
        <p:nvSpPr>
          <p:cNvPr id="8" name="文本框 7"/>
          <p:cNvSpPr txBox="1"/>
          <p:nvPr/>
        </p:nvSpPr>
        <p:spPr>
          <a:xfrm>
            <a:off x="1015365" y="4866005"/>
            <a:ext cx="6278880" cy="675640"/>
          </a:xfrm>
          <a:prstGeom prst="rect">
            <a:avLst/>
          </a:prstGeom>
          <a:noFill/>
        </p:spPr>
        <p:txBody>
          <a:bodyPr wrap="none" rtlCol="0">
            <a:spAutoFit/>
          </a:bodyPr>
          <a:p>
            <a:pPr algn="l"/>
            <a:r>
              <a:rPr lang="en-US" altLang="zh-CN" sz="2000" dirty="0" smtClean="0">
                <a:solidFill>
                  <a:srgbClr val="000000"/>
                </a:solidFill>
                <a:latin typeface="华文楷体" panose="02010600040101010101" pitchFamily="18" charset="-122"/>
                <a:cs typeface="华文楷体" panose="02010600040101010101" pitchFamily="18" charset="-122"/>
                <a:sym typeface="+mn-ea"/>
              </a:rPr>
              <a:t>⼈⼯智能不是“模仿⼈类”，⽽通常是“远超⼈类”：</a:t>
            </a:r>
            <a:endParaRPr lang="en-US" altLang="zh-CN" sz="2000" dirty="0" smtClean="0">
              <a:solidFill>
                <a:srgbClr val="000000"/>
              </a:solidFill>
              <a:latin typeface="华文楷体" panose="02010600040101010101" pitchFamily="18" charset="-122"/>
              <a:cs typeface="华文楷体" panose="02010600040101010101" pitchFamily="18" charset="-122"/>
              <a:sym typeface="+mn-ea"/>
            </a:endParaRPr>
          </a:p>
          <a:p>
            <a:pPr algn="l"/>
            <a:r>
              <a:rPr lang="en-US" altLang="zh-CN" dirty="0" smtClean="0">
                <a:solidFill>
                  <a:srgbClr val="000000"/>
                </a:solidFill>
                <a:latin typeface="华文楷体" panose="02010600040101010101" pitchFamily="18" charset="-122"/>
                <a:cs typeface="华文楷体" panose="02010600040101010101" pitchFamily="18" charset="-122"/>
                <a:sym typeface="+mn-ea"/>
              </a:rPr>
              <a:t>⼏年后，你能和这样的电脑竞争吗：</a:t>
            </a:r>
            <a:endParaRPr lang="zh-CN" altLang="en-US"/>
          </a:p>
        </p:txBody>
      </p:sp>
      <p:sp>
        <p:nvSpPr>
          <p:cNvPr id="9" name="文本框 8"/>
          <p:cNvSpPr txBox="1"/>
          <p:nvPr/>
        </p:nvSpPr>
        <p:spPr>
          <a:xfrm>
            <a:off x="1015365" y="5673725"/>
            <a:ext cx="5711825" cy="603885"/>
          </a:xfrm>
          <a:prstGeom prst="rect">
            <a:avLst/>
          </a:prstGeom>
          <a:noFill/>
        </p:spPr>
        <p:txBody>
          <a:bodyPr wrap="none" rtlCol="0">
            <a:spAutoFit/>
          </a:bodyPr>
          <a:p>
            <a:pPr marL="285750" indent="-285750" algn="l">
              <a:lnSpc>
                <a:spcPts val="1800"/>
              </a:lnSpc>
              <a:buFont typeface="Wingdings" panose="05000000000000000000" charset="0"/>
              <a:buChar char=""/>
            </a:pPr>
            <a:r>
              <a:rPr lang="en-US" altLang="zh-CN" dirty="0" smtClean="0">
                <a:solidFill>
                  <a:srgbClr val="000000"/>
                </a:solidFill>
                <a:latin typeface="华文楷体" panose="02010600040101010101" pitchFamily="18" charset="-122"/>
                <a:cs typeface="华文楷体" panose="02010600040101010101" pitchFamily="18" charset="-122"/>
                <a:sym typeface="+mn-ea"/>
              </a:rPr>
              <a:t>每天自我对弈100万盘棋，并从中学习的</a:t>
            </a:r>
            <a:r>
              <a:rPr lang="en-US" altLang="zh-CN" dirty="0" smtClean="0">
                <a:latin typeface="Times New Roman" panose="02020603050405020304" pitchFamily="18" charset="0"/>
                <a:cs typeface="Times New Roman" panose="02020603050405020304" pitchFamily="18" charset="0"/>
                <a:sym typeface="+mn-ea"/>
              </a:rPr>
              <a:t> </a:t>
            </a:r>
            <a:r>
              <a:rPr lang="en-US" altLang="zh-CN" dirty="0" smtClean="0">
                <a:solidFill>
                  <a:srgbClr val="000000"/>
                </a:solidFill>
                <a:latin typeface="华文楷体" panose="02010600040101010101" pitchFamily="18" charset="-122"/>
                <a:cs typeface="华文楷体" panose="02010600040101010101" pitchFamily="18" charset="-122"/>
                <a:sym typeface="+mn-ea"/>
              </a:rPr>
              <a:t>AlphaGo？</a:t>
            </a:r>
            <a:endParaRPr lang="en-US" altLang="zh-CN" dirty="0" smtClean="0">
              <a:solidFill>
                <a:srgbClr val="000000"/>
              </a:solidFill>
              <a:latin typeface="华文楷体" panose="02010600040101010101" pitchFamily="18" charset="-122"/>
              <a:cs typeface="华文楷体" panose="02010600040101010101" pitchFamily="18" charset="-122"/>
            </a:endParaRPr>
          </a:p>
          <a:p>
            <a:pPr marL="285750" indent="-285750" algn="l">
              <a:lnSpc>
                <a:spcPts val="2200"/>
              </a:lnSpc>
              <a:buFont typeface="Wingdings" panose="05000000000000000000" charset="0"/>
              <a:buChar char=""/>
            </a:pPr>
            <a:r>
              <a:rPr lang="en-US" altLang="zh-CN" dirty="0" smtClean="0">
                <a:solidFill>
                  <a:srgbClr val="000000"/>
                </a:solidFill>
                <a:latin typeface="华文楷体" panose="02010600040101010101" pitchFamily="18" charset="-122"/>
                <a:cs typeface="华文楷体" panose="02010600040101010101" pitchFamily="18" charset="-122"/>
                <a:sym typeface="+mn-ea"/>
              </a:rPr>
              <a:t>每天从100万辆车实际⾏驶中吸收所有经验的</a:t>
            </a:r>
            <a:r>
              <a:rPr lang="en-US" altLang="zh-CN" dirty="0" smtClean="0">
                <a:latin typeface="Times New Roman" panose="02020603050405020304" pitchFamily="18" charset="0"/>
                <a:cs typeface="Times New Roman" panose="02020603050405020304" pitchFamily="18" charset="0"/>
                <a:sym typeface="+mn-ea"/>
              </a:rPr>
              <a:t> </a:t>
            </a:r>
            <a:r>
              <a:rPr lang="en-US" altLang="zh-CN" dirty="0" smtClean="0">
                <a:solidFill>
                  <a:srgbClr val="000000"/>
                </a:solidFill>
                <a:latin typeface="华文楷体" panose="02010600040101010101" pitchFamily="18" charset="-122"/>
                <a:cs typeface="华文楷体" panose="02010600040101010101" pitchFamily="18" charset="-122"/>
                <a:sym typeface="+mn-ea"/>
              </a:rPr>
              <a:t>Tesla</a:t>
            </a:r>
            <a:r>
              <a:rPr lang="en-US" altLang="zh-CN" dirty="0" smtClean="0">
                <a:latin typeface="Times New Roman" panose="02020603050405020304" pitchFamily="18" charset="0"/>
                <a:cs typeface="Times New Roman" panose="02020603050405020304" pitchFamily="18" charset="0"/>
                <a:sym typeface="+mn-ea"/>
              </a:rPr>
              <a:t> </a:t>
            </a:r>
            <a:r>
              <a:rPr lang="en-US" altLang="zh-CN" dirty="0" smtClean="0">
                <a:solidFill>
                  <a:srgbClr val="000000"/>
                </a:solidFill>
                <a:latin typeface="华文楷体" panose="02010600040101010101" pitchFamily="18" charset="-122"/>
                <a:cs typeface="华文楷体" panose="02010600040101010101" pitchFamily="18" charset="-122"/>
                <a:sym typeface="+mn-ea"/>
              </a:rPr>
              <a:t>？</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迁移学习</a:t>
            </a:r>
            <a:endParaRPr lang="zh-CN" altLang="en-US"/>
          </a:p>
        </p:txBody>
      </p:sp>
      <p:sp>
        <p:nvSpPr>
          <p:cNvPr id="3" name="内容占位符 2"/>
          <p:cNvSpPr>
            <a:spLocks noGrp="1"/>
          </p:cNvSpPr>
          <p:nvPr>
            <p:ph idx="1"/>
          </p:nvPr>
        </p:nvSpPr>
        <p:spPr/>
        <p:txBody>
          <a:bodyPr/>
          <a:p>
            <a:r>
              <a:rPr lang="zh-CN" altLang="en-US"/>
              <a:t>迁移学习能解决那些问题？</a:t>
            </a:r>
            <a:endParaRPr lang="zh-CN" altLang="en-US"/>
          </a:p>
          <a:p>
            <a:r>
              <a:rPr lang="zh-CN" altLang="en-US" sz="1400"/>
              <a:t>小数据的问题。比方说新开一个网店，卖一种新的糕点，没有任何的数据，就无法建立模型对用户进行推荐。但用户买一个东西会反映到用户可能还会买另外一个东西，所以如果知道用户在另外一个领域，比方说卖饮料，已经有了很多很多的数据，利用这些数据建一个模型，结合用户买饮料的习惯和买糕点的习惯的关联，就可以把饮料的推荐模型给成功地迁移到糕点的领域，这样，在数据不多的情况下可以成功推荐一些用户可能喜欢的糕点。这个例子就说明，有两个领域，一个领域已经有很多的数据，能成功地建一个模型，有一个领域数据不多，但是和前面那个领域是关联的，就可以把那个模型给迁移过来。 </a:t>
            </a:r>
            <a:endParaRPr lang="zh-CN" altLang="en-US" sz="1400"/>
          </a:p>
          <a:p>
            <a:r>
              <a:rPr lang="zh-CN" altLang="en-US" sz="1400"/>
              <a:t>个性化的问题。比如每个人都希望自己的手机能够记住一些习惯，这样不用每次都去设定它，怎么才能让手机记住这一点呢？其实可以通过迁移学习把一个通用的用户使用手机的模型迁移到个性化的数据上面。</a:t>
            </a:r>
            <a:endParaRPr lang="zh-CN" altLang="en-US"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总结和回顾</a:t>
            </a:r>
            <a:endParaRPr lang="zh-CN" altLang="en-US"/>
          </a:p>
        </p:txBody>
      </p:sp>
      <p:graphicFrame>
        <p:nvGraphicFramePr>
          <p:cNvPr id="4" name="内容占位符 3"/>
          <p:cNvGraphicFramePr>
            <a:graphicFrameLocks noChangeAspect="1"/>
          </p:cNvGraphicFramePr>
          <p:nvPr>
            <p:ph idx="1"/>
          </p:nvPr>
        </p:nvGraphicFramePr>
        <p:xfrm>
          <a:off x="457200" y="1710055"/>
          <a:ext cx="8229600" cy="2974340"/>
        </p:xfrm>
        <a:graphic>
          <a:graphicData uri="http://schemas.openxmlformats.org/presentationml/2006/ole">
            <mc:AlternateContent xmlns:mc="http://schemas.openxmlformats.org/markup-compatibility/2006">
              <mc:Choice xmlns:v="urn:schemas-microsoft-com:vml" Requires="v">
                <p:oleObj spid="_x0000_s5" name="" r:id="rId1" imgW="11410315" imgH="4124325" progId="Paint.Picture">
                  <p:embed/>
                </p:oleObj>
              </mc:Choice>
              <mc:Fallback>
                <p:oleObj name="" r:id="rId1" imgW="11410315" imgH="4124325" progId="Paint.Picture">
                  <p:embed/>
                  <p:pic>
                    <p:nvPicPr>
                      <p:cNvPr id="0" name="图片 4"/>
                      <p:cNvPicPr/>
                      <p:nvPr/>
                    </p:nvPicPr>
                    <p:blipFill>
                      <a:blip r:embed="rId2"/>
                      <a:stretch>
                        <a:fillRect/>
                      </a:stretch>
                    </p:blipFill>
                    <p:spPr>
                      <a:xfrm>
                        <a:off x="457200" y="1710055"/>
                        <a:ext cx="8229600" cy="2974340"/>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机器学习第二天部分</a:t>
            </a:r>
            <a:endParaRPr lang="zh-CN" altLang="en-US"/>
          </a:p>
        </p:txBody>
      </p:sp>
      <p:sp>
        <p:nvSpPr>
          <p:cNvPr id="3" name="内容占位符 2"/>
          <p:cNvSpPr>
            <a:spLocks noGrp="1"/>
          </p:cNvSpPr>
          <p:nvPr>
            <p:ph idx="1"/>
          </p:nvPr>
        </p:nvSpPr>
        <p:spPr/>
        <p:txBody>
          <a:bodyPr/>
          <a:p>
            <a:r>
              <a:rPr lang="zh-CN" altLang="en-US"/>
              <a:t>机器学习经典案例举例</a:t>
            </a:r>
            <a:endParaRPr lang="zh-CN" altLang="en-US"/>
          </a:p>
          <a:p>
            <a:r>
              <a:rPr lang="zh-CN" altLang="en-US"/>
              <a:t>如何设计机器学习系统？</a:t>
            </a:r>
            <a:endParaRPr lang="zh-CN" altLang="en-US"/>
          </a:p>
          <a:p>
            <a:r>
              <a:rPr lang="zh-CN" altLang="en-US"/>
              <a:t>模型选择问题</a:t>
            </a:r>
            <a:endParaRPr lang="zh-CN" altLang="en-US"/>
          </a:p>
          <a:p>
            <a:r>
              <a:rPr lang="zh-CN" altLang="en-US"/>
              <a:t>其他</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机器学习经典案例举例</a:t>
            </a:r>
            <a:endParaRPr lang="zh-CN" altLang="en-US"/>
          </a:p>
        </p:txBody>
      </p:sp>
      <p:pic>
        <p:nvPicPr>
          <p:cNvPr id="68" name="图片 31"/>
          <p:cNvPicPr>
            <a:picLocks noChangeAspect="1"/>
          </p:cNvPicPr>
          <p:nvPr>
            <p:ph idx="1"/>
          </p:nvPr>
        </p:nvPicPr>
        <p:blipFill>
          <a:blip r:embed="rId1"/>
          <a:srcRect l="667"/>
          <a:stretch>
            <a:fillRect/>
          </a:stretch>
        </p:blipFill>
        <p:spPr>
          <a:xfrm>
            <a:off x="3145790" y="1492885"/>
            <a:ext cx="1492885" cy="2914015"/>
          </a:xfrm>
          <a:prstGeom prst="rect">
            <a:avLst/>
          </a:prstGeom>
          <a:noFill/>
          <a:ln w="9525">
            <a:noFill/>
          </a:ln>
        </p:spPr>
      </p:pic>
      <p:pic>
        <p:nvPicPr>
          <p:cNvPr id="4" name="图片 3"/>
          <p:cNvPicPr>
            <a:picLocks noChangeAspect="1"/>
          </p:cNvPicPr>
          <p:nvPr/>
        </p:nvPicPr>
        <p:blipFill>
          <a:blip r:embed="rId2"/>
          <a:stretch>
            <a:fillRect/>
          </a:stretch>
        </p:blipFill>
        <p:spPr>
          <a:xfrm>
            <a:off x="160020" y="2559368"/>
            <a:ext cx="2171700" cy="781050"/>
          </a:xfrm>
          <a:prstGeom prst="rect">
            <a:avLst/>
          </a:prstGeom>
        </p:spPr>
      </p:pic>
      <p:cxnSp>
        <p:nvCxnSpPr>
          <p:cNvPr id="5" name="直接箭头连接符 4"/>
          <p:cNvCxnSpPr>
            <a:stCxn id="4" idx="3"/>
            <a:endCxn id="68" idx="1"/>
          </p:cNvCxnSpPr>
          <p:nvPr/>
        </p:nvCxnSpPr>
        <p:spPr>
          <a:xfrm>
            <a:off x="2331720" y="2950528"/>
            <a:ext cx="8140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4638675" y="2949893"/>
            <a:ext cx="5988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237480" y="2688908"/>
            <a:ext cx="1326515" cy="521970"/>
          </a:xfrm>
          <a:prstGeom prst="rect">
            <a:avLst/>
          </a:prstGeom>
          <a:noFill/>
        </p:spPr>
        <p:txBody>
          <a:bodyPr wrap="none" rtlCol="0">
            <a:spAutoFit/>
          </a:bodyPr>
          <a:p>
            <a:r>
              <a:rPr lang="zh-CN" altLang="en-US" sz="1400"/>
              <a:t>转化为</a:t>
            </a:r>
            <a:r>
              <a:rPr lang="en-US" altLang="zh-CN" sz="1400"/>
              <a:t>1*1024</a:t>
            </a:r>
            <a:endParaRPr lang="en-US" altLang="zh-CN" sz="1400"/>
          </a:p>
          <a:p>
            <a:r>
              <a:rPr lang="zh-CN" altLang="en-US" sz="1400"/>
              <a:t>二值图片向量</a:t>
            </a:r>
            <a:endParaRPr lang="zh-CN" altLang="en-US" sz="1400"/>
          </a:p>
        </p:txBody>
      </p:sp>
      <p:cxnSp>
        <p:nvCxnSpPr>
          <p:cNvPr id="8" name="直接箭头连接符 7"/>
          <p:cNvCxnSpPr/>
          <p:nvPr/>
        </p:nvCxnSpPr>
        <p:spPr>
          <a:xfrm>
            <a:off x="6428740" y="2949893"/>
            <a:ext cx="5988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969760" y="2688908"/>
            <a:ext cx="1231265" cy="521970"/>
          </a:xfrm>
          <a:prstGeom prst="rect">
            <a:avLst/>
          </a:prstGeom>
          <a:noFill/>
        </p:spPr>
        <p:txBody>
          <a:bodyPr wrap="none" rtlCol="0">
            <a:spAutoFit/>
          </a:bodyPr>
          <a:p>
            <a:r>
              <a:rPr lang="zh-CN" altLang="en-US" sz="1400"/>
              <a:t>学习算法</a:t>
            </a:r>
            <a:endParaRPr lang="zh-CN" altLang="en-US" sz="1400"/>
          </a:p>
          <a:p>
            <a:r>
              <a:rPr lang="zh-CN" altLang="en-US" sz="1400"/>
              <a:t>处理，如</a:t>
            </a:r>
            <a:r>
              <a:rPr lang="en-US" altLang="zh-CN" sz="1400"/>
              <a:t>SVM</a:t>
            </a:r>
            <a:endParaRPr lang="en-US" altLang="zh-CN" sz="1400"/>
          </a:p>
        </p:txBody>
      </p:sp>
      <p:cxnSp>
        <p:nvCxnSpPr>
          <p:cNvPr id="10" name="直接箭头连接符 9"/>
          <p:cNvCxnSpPr>
            <a:stCxn id="9" idx="3"/>
            <a:endCxn id="11" idx="1"/>
          </p:cNvCxnSpPr>
          <p:nvPr/>
        </p:nvCxnSpPr>
        <p:spPr>
          <a:xfrm flipH="1">
            <a:off x="8191500" y="2949893"/>
            <a:ext cx="9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191500" y="2796540"/>
            <a:ext cx="894080" cy="306705"/>
          </a:xfrm>
          <a:prstGeom prst="rect">
            <a:avLst/>
          </a:prstGeom>
          <a:noFill/>
        </p:spPr>
        <p:txBody>
          <a:bodyPr wrap="none" rtlCol="0">
            <a:spAutoFit/>
          </a:bodyPr>
          <a:p>
            <a:r>
              <a:rPr lang="zh-CN" altLang="en-US" sz="1400"/>
              <a:t>识别结果</a:t>
            </a:r>
            <a:endParaRPr lang="zh-CN" altLang="en-US" sz="1400"/>
          </a:p>
        </p:txBody>
      </p:sp>
      <p:sp>
        <p:nvSpPr>
          <p:cNvPr id="12" name="文本框 11"/>
          <p:cNvSpPr txBox="1"/>
          <p:nvPr/>
        </p:nvSpPr>
        <p:spPr>
          <a:xfrm>
            <a:off x="159385" y="4972050"/>
            <a:ext cx="9372600" cy="1476375"/>
          </a:xfrm>
          <a:prstGeom prst="rect">
            <a:avLst/>
          </a:prstGeom>
          <a:noFill/>
        </p:spPr>
        <p:txBody>
          <a:bodyPr wrap="square" rtlCol="0">
            <a:spAutoFit/>
          </a:bodyPr>
          <a:p>
            <a:pPr algn="l"/>
            <a:r>
              <a:rPr lang="zh-CN" altLang="en-US"/>
              <a:t>（</a:t>
            </a:r>
            <a:r>
              <a:rPr lang="en-US" altLang="zh-CN"/>
              <a:t>1</a:t>
            </a:r>
            <a:r>
              <a:rPr lang="zh-CN" altLang="en-US"/>
              <a:t>）将图片灰度化与二值化。</a:t>
            </a:r>
            <a:endParaRPr lang="zh-CN" altLang="en-US"/>
          </a:p>
          <a:p>
            <a:pPr algn="l"/>
            <a:r>
              <a:rPr lang="zh-CN" altLang="en-US"/>
              <a:t>（</a:t>
            </a:r>
            <a:r>
              <a:rPr lang="en-US" altLang="zh-CN"/>
              <a:t>2</a:t>
            </a:r>
            <a:r>
              <a:rPr lang="zh-CN" altLang="en-US"/>
              <a:t>）去噪，然后切割成一个一个的字符。</a:t>
            </a:r>
            <a:endParaRPr lang="zh-CN" altLang="en-US"/>
          </a:p>
          <a:p>
            <a:pPr algn="l"/>
            <a:r>
              <a:rPr lang="zh-CN" altLang="en-US"/>
              <a:t>（</a:t>
            </a:r>
            <a:r>
              <a:rPr lang="en-US" altLang="zh-CN"/>
              <a:t>3</a:t>
            </a:r>
            <a:r>
              <a:rPr lang="zh-CN" altLang="en-US"/>
              <a:t>）提取每一个字符的特征，生成特征矢量或特征矩阵。</a:t>
            </a:r>
            <a:endParaRPr lang="zh-CN" altLang="en-US"/>
          </a:p>
          <a:p>
            <a:pPr algn="l"/>
            <a:r>
              <a:rPr lang="zh-CN" altLang="en-US"/>
              <a:t>（</a:t>
            </a:r>
            <a:r>
              <a:rPr lang="en-US" altLang="zh-CN"/>
              <a:t>4</a:t>
            </a:r>
            <a:r>
              <a:rPr lang="zh-CN" altLang="en-US"/>
              <a:t>）分类与学习。将特征矢量或特征矩阵与样本库进行比对，挑选出相似的那类样本，</a:t>
            </a:r>
            <a:endParaRPr lang="zh-CN" altLang="en-US"/>
          </a:p>
          <a:p>
            <a:pPr algn="l"/>
            <a:r>
              <a:rPr lang="zh-CN" altLang="en-US"/>
              <a:t>将这类样本的值作为输出结果。</a:t>
            </a:r>
            <a:endParaRPr lang="zh-CN" altLang="en-US"/>
          </a:p>
        </p:txBody>
      </p:sp>
      <p:sp>
        <p:nvSpPr>
          <p:cNvPr id="14" name="文本框 13"/>
          <p:cNvSpPr txBox="1"/>
          <p:nvPr/>
        </p:nvSpPr>
        <p:spPr>
          <a:xfrm>
            <a:off x="233045" y="4558665"/>
            <a:ext cx="3611880" cy="368300"/>
          </a:xfrm>
          <a:prstGeom prst="rect">
            <a:avLst/>
          </a:prstGeom>
          <a:noFill/>
        </p:spPr>
        <p:txBody>
          <a:bodyPr wrap="none" rtlCol="0">
            <a:spAutoFit/>
          </a:bodyPr>
          <a:p>
            <a:pPr algn="l"/>
            <a:r>
              <a:rPr lang="zh-CN" altLang="en-US"/>
              <a:t>车牌、验证码识别的普通方法为：</a:t>
            </a:r>
            <a:endParaRPr lang="zh-CN" altLang="en-US"/>
          </a:p>
        </p:txBody>
      </p:sp>
      <p:pic>
        <p:nvPicPr>
          <p:cNvPr id="72" name="图片 35"/>
          <p:cNvPicPr>
            <a:picLocks noChangeAspect="1"/>
          </p:cNvPicPr>
          <p:nvPr/>
        </p:nvPicPr>
        <p:blipFill>
          <a:blip r:embed="rId3"/>
          <a:stretch>
            <a:fillRect/>
          </a:stretch>
        </p:blipFill>
        <p:spPr>
          <a:xfrm>
            <a:off x="6107113" y="4505008"/>
            <a:ext cx="1952625" cy="1190625"/>
          </a:xfrm>
          <a:prstGeom prst="rect">
            <a:avLst/>
          </a:prstGeom>
          <a:noFill/>
          <a:ln w="9525">
            <a:noFill/>
          </a:ln>
        </p:spPr>
      </p:pic>
      <p:sp>
        <p:nvSpPr>
          <p:cNvPr id="15" name="文本框 14"/>
          <p:cNvSpPr txBox="1"/>
          <p:nvPr/>
        </p:nvSpPr>
        <p:spPr>
          <a:xfrm>
            <a:off x="2192020" y="2689225"/>
            <a:ext cx="1093470" cy="229870"/>
          </a:xfrm>
          <a:prstGeom prst="rect">
            <a:avLst/>
          </a:prstGeom>
          <a:noFill/>
        </p:spPr>
        <p:txBody>
          <a:bodyPr wrap="square" rtlCol="0">
            <a:spAutoFit/>
          </a:bodyPr>
          <a:p>
            <a:r>
              <a:rPr lang="zh-CN" altLang="en-US" sz="900"/>
              <a:t>灰度化和二值化</a:t>
            </a:r>
            <a:endParaRPr lang="zh-CN" altLang="en-US" sz="900"/>
          </a:p>
        </p:txBody>
      </p:sp>
      <p:sp>
        <p:nvSpPr>
          <p:cNvPr id="16" name="文本框 15"/>
          <p:cNvSpPr txBox="1"/>
          <p:nvPr/>
        </p:nvSpPr>
        <p:spPr>
          <a:xfrm>
            <a:off x="2270760" y="2950845"/>
            <a:ext cx="808355" cy="245110"/>
          </a:xfrm>
          <a:prstGeom prst="rect">
            <a:avLst/>
          </a:prstGeom>
          <a:noFill/>
        </p:spPr>
        <p:txBody>
          <a:bodyPr wrap="none" rtlCol="0">
            <a:spAutoFit/>
          </a:bodyPr>
          <a:p>
            <a:r>
              <a:rPr lang="en-US" altLang="zh-CN" sz="1000"/>
              <a:t>32*32</a:t>
            </a:r>
            <a:r>
              <a:rPr lang="zh-CN" altLang="en-US" sz="1000"/>
              <a:t>矩阵</a:t>
            </a:r>
            <a:endParaRPr lang="zh-CN" altLang="en-US"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box(in)">
                                      <p:cBhvr>
                                        <p:cTn id="12" dur="20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机器学习三要素</a:t>
            </a:r>
            <a:endParaRPr lang="zh-CN" altLang="en-US"/>
          </a:p>
        </p:txBody>
      </p:sp>
      <p:pic>
        <p:nvPicPr>
          <p:cNvPr id="17412" name="图片 17411"/>
          <p:cNvPicPr>
            <a:picLocks noChangeAspect="1"/>
          </p:cNvPicPr>
          <p:nvPr/>
        </p:nvPicPr>
        <p:blipFill>
          <a:blip r:embed="rId1"/>
          <a:stretch>
            <a:fillRect/>
          </a:stretch>
        </p:blipFill>
        <p:spPr>
          <a:xfrm>
            <a:off x="719773" y="1885950"/>
            <a:ext cx="7704137" cy="248285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模型</a:t>
            </a:r>
            <a:r>
              <a:rPr lang="en-US" altLang="zh-CN"/>
              <a:t>---</a:t>
            </a:r>
            <a:r>
              <a:rPr lang="zh-CN" altLang="en-US"/>
              <a:t>寻找规律</a:t>
            </a:r>
            <a:endParaRPr lang="zh-CN" altLang="en-US"/>
          </a:p>
        </p:txBody>
      </p:sp>
      <p:pic>
        <p:nvPicPr>
          <p:cNvPr id="18435" name="内容占位符 18434"/>
          <p:cNvPicPr>
            <a:picLocks noChangeAspect="1"/>
          </p:cNvPicPr>
          <p:nvPr>
            <p:ph idx="1"/>
          </p:nvPr>
        </p:nvPicPr>
        <p:blipFill>
          <a:blip r:embed="rId1"/>
          <a:stretch>
            <a:fillRect/>
          </a:stretch>
        </p:blipFill>
        <p:spPr>
          <a:xfrm>
            <a:off x="457200" y="1662430"/>
            <a:ext cx="7781925" cy="353377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策略</a:t>
            </a:r>
            <a:r>
              <a:rPr lang="en-US" altLang="zh-CN"/>
              <a:t>--</a:t>
            </a:r>
            <a:r>
              <a:rPr lang="zh-CN" altLang="en-US"/>
              <a:t>模型好不好</a:t>
            </a:r>
            <a:endParaRPr lang="zh-CN" altLang="en-US"/>
          </a:p>
        </p:txBody>
      </p:sp>
      <p:pic>
        <p:nvPicPr>
          <p:cNvPr id="19459" name="内容占位符 19458"/>
          <p:cNvPicPr>
            <a:picLocks noChangeAspect="1"/>
          </p:cNvPicPr>
          <p:nvPr>
            <p:ph idx="1"/>
          </p:nvPr>
        </p:nvPicPr>
        <p:blipFill>
          <a:blip r:embed="rId1"/>
          <a:stretch>
            <a:fillRect/>
          </a:stretch>
        </p:blipFill>
        <p:spPr>
          <a:xfrm>
            <a:off x="457200" y="1691640"/>
            <a:ext cx="8229600" cy="372046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20483" name="内容占位符 20482"/>
          <p:cNvPicPr>
            <a:picLocks noChangeAspect="1"/>
          </p:cNvPicPr>
          <p:nvPr>
            <p:ph idx="1"/>
          </p:nvPr>
        </p:nvPicPr>
        <p:blipFill>
          <a:blip r:embed="rId1"/>
          <a:stretch>
            <a:fillRect/>
          </a:stretch>
        </p:blipFill>
        <p:spPr>
          <a:xfrm>
            <a:off x="621665" y="1631950"/>
            <a:ext cx="8229600" cy="293243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算法</a:t>
            </a:r>
            <a:endParaRPr lang="zh-CN" altLang="en-US"/>
          </a:p>
        </p:txBody>
      </p:sp>
      <p:pic>
        <p:nvPicPr>
          <p:cNvPr id="26627" name="内容占位符 26626"/>
          <p:cNvPicPr>
            <a:picLocks noChangeAspect="1"/>
          </p:cNvPicPr>
          <p:nvPr>
            <p:ph idx="1"/>
          </p:nvPr>
        </p:nvPicPr>
        <p:blipFill>
          <a:blip r:embed="rId1"/>
          <a:stretch>
            <a:fillRect/>
          </a:stretch>
        </p:blipFill>
        <p:spPr>
          <a:xfrm>
            <a:off x="543560" y="1633220"/>
            <a:ext cx="7496175" cy="176212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6.</a:t>
            </a:r>
            <a:r>
              <a:rPr lang="zh-CN" altLang="en-US"/>
              <a:t>如何构建机器学习系统？</a:t>
            </a:r>
            <a:endParaRPr lang="zh-CN" altLang="en-US"/>
          </a:p>
        </p:txBody>
      </p:sp>
      <p:pic>
        <p:nvPicPr>
          <p:cNvPr id="75" name="图片 19"/>
          <p:cNvPicPr>
            <a:picLocks noChangeAspect="1"/>
          </p:cNvPicPr>
          <p:nvPr>
            <p:ph idx="1"/>
          </p:nvPr>
        </p:nvPicPr>
        <p:blipFill>
          <a:blip r:embed="rId1"/>
          <a:stretch>
            <a:fillRect/>
          </a:stretch>
        </p:blipFill>
        <p:spPr>
          <a:xfrm>
            <a:off x="457200" y="1622425"/>
            <a:ext cx="8229600" cy="4128135"/>
          </a:xfrm>
          <a:prstGeom prst="rect">
            <a:avLst/>
          </a:prstGeom>
          <a:noFill/>
          <a:ln w="9525">
            <a:noFill/>
          </a:ln>
        </p:spPr>
      </p:pic>
      <p:sp>
        <p:nvSpPr>
          <p:cNvPr id="4" name="文本框 3"/>
          <p:cNvSpPr txBox="1"/>
          <p:nvPr/>
        </p:nvSpPr>
        <p:spPr>
          <a:xfrm>
            <a:off x="561975" y="5975350"/>
            <a:ext cx="6812280" cy="368300"/>
          </a:xfrm>
          <a:prstGeom prst="rect">
            <a:avLst/>
          </a:prstGeom>
          <a:noFill/>
        </p:spPr>
        <p:txBody>
          <a:bodyPr wrap="none" rtlCol="0">
            <a:spAutoFit/>
          </a:bodyPr>
          <a:p>
            <a:pPr algn="l"/>
            <a:r>
              <a:rPr lang="zh-CN" altLang="en-US"/>
              <a:t>当面临这么多的模型需要选择，我们如何选择适合问题的模型呢？</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人工智能的热门方向</a:t>
            </a:r>
            <a:endParaRPr lang="zh-CN" altLang="en-US"/>
          </a:p>
        </p:txBody>
      </p:sp>
      <p:pic>
        <p:nvPicPr>
          <p:cNvPr id="4" name="内容占位符 3"/>
          <p:cNvPicPr>
            <a:picLocks noChangeAspect="1"/>
          </p:cNvPicPr>
          <p:nvPr>
            <p:ph idx="1"/>
          </p:nvPr>
        </p:nvPicPr>
        <p:blipFill>
          <a:blip r:embed="rId1"/>
          <a:stretch>
            <a:fillRect/>
          </a:stretch>
        </p:blipFill>
        <p:spPr>
          <a:xfrm>
            <a:off x="3060065" y="2901950"/>
            <a:ext cx="2531110" cy="2700020"/>
          </a:xfrm>
          <a:prstGeom prst="rect">
            <a:avLst/>
          </a:prstGeom>
        </p:spPr>
      </p:pic>
      <p:pic>
        <p:nvPicPr>
          <p:cNvPr id="5" name="图片 4"/>
          <p:cNvPicPr>
            <a:picLocks noChangeAspect="1"/>
          </p:cNvPicPr>
          <p:nvPr/>
        </p:nvPicPr>
        <p:blipFill>
          <a:blip r:embed="rId2"/>
          <a:stretch>
            <a:fillRect/>
          </a:stretch>
        </p:blipFill>
        <p:spPr>
          <a:xfrm>
            <a:off x="457200" y="1656080"/>
            <a:ext cx="2194560" cy="1454785"/>
          </a:xfrm>
          <a:prstGeom prst="rect">
            <a:avLst/>
          </a:prstGeom>
        </p:spPr>
      </p:pic>
      <p:pic>
        <p:nvPicPr>
          <p:cNvPr id="6" name="图片 5"/>
          <p:cNvPicPr>
            <a:picLocks noChangeAspect="1"/>
          </p:cNvPicPr>
          <p:nvPr/>
        </p:nvPicPr>
        <p:blipFill>
          <a:blip r:embed="rId3"/>
          <a:stretch>
            <a:fillRect/>
          </a:stretch>
        </p:blipFill>
        <p:spPr>
          <a:xfrm>
            <a:off x="6170930" y="1435100"/>
            <a:ext cx="2437130" cy="1138555"/>
          </a:xfrm>
          <a:prstGeom prst="rect">
            <a:avLst/>
          </a:prstGeom>
        </p:spPr>
      </p:pic>
      <p:pic>
        <p:nvPicPr>
          <p:cNvPr id="7" name="图片 6"/>
          <p:cNvPicPr>
            <a:picLocks noChangeAspect="1"/>
          </p:cNvPicPr>
          <p:nvPr/>
        </p:nvPicPr>
        <p:blipFill>
          <a:blip r:embed="rId4"/>
          <a:stretch>
            <a:fillRect/>
          </a:stretch>
        </p:blipFill>
        <p:spPr>
          <a:xfrm>
            <a:off x="638175" y="4951730"/>
            <a:ext cx="1541145" cy="1375410"/>
          </a:xfrm>
          <a:prstGeom prst="rect">
            <a:avLst/>
          </a:prstGeom>
        </p:spPr>
      </p:pic>
      <p:pic>
        <p:nvPicPr>
          <p:cNvPr id="8" name="图片 7"/>
          <p:cNvPicPr>
            <a:picLocks noChangeAspect="1"/>
          </p:cNvPicPr>
          <p:nvPr/>
        </p:nvPicPr>
        <p:blipFill>
          <a:blip r:embed="rId5"/>
          <a:stretch>
            <a:fillRect/>
          </a:stretch>
        </p:blipFill>
        <p:spPr>
          <a:xfrm>
            <a:off x="120650" y="3391535"/>
            <a:ext cx="1481455" cy="1560195"/>
          </a:xfrm>
          <a:prstGeom prst="rect">
            <a:avLst/>
          </a:prstGeom>
        </p:spPr>
      </p:pic>
      <p:pic>
        <p:nvPicPr>
          <p:cNvPr id="9" name="图片 8"/>
          <p:cNvPicPr>
            <a:picLocks noChangeAspect="1"/>
          </p:cNvPicPr>
          <p:nvPr/>
        </p:nvPicPr>
        <p:blipFill>
          <a:blip r:embed="rId6"/>
          <a:stretch>
            <a:fillRect/>
          </a:stretch>
        </p:blipFill>
        <p:spPr>
          <a:xfrm>
            <a:off x="6705600" y="3281680"/>
            <a:ext cx="2250440" cy="1443355"/>
          </a:xfrm>
          <a:prstGeom prst="rect">
            <a:avLst/>
          </a:prstGeom>
        </p:spPr>
      </p:pic>
      <p:pic>
        <p:nvPicPr>
          <p:cNvPr id="10" name="图片 9"/>
          <p:cNvPicPr>
            <a:picLocks noChangeAspect="1"/>
          </p:cNvPicPr>
          <p:nvPr/>
        </p:nvPicPr>
        <p:blipFill>
          <a:blip r:embed="rId7"/>
          <a:stretch>
            <a:fillRect/>
          </a:stretch>
        </p:blipFill>
        <p:spPr>
          <a:xfrm>
            <a:off x="5696585" y="4993640"/>
            <a:ext cx="2555240" cy="1536065"/>
          </a:xfrm>
          <a:prstGeom prst="rect">
            <a:avLst/>
          </a:prstGeom>
        </p:spPr>
      </p:pic>
      <p:cxnSp>
        <p:nvCxnSpPr>
          <p:cNvPr id="11" name="直接箭头连接符 10"/>
          <p:cNvCxnSpPr>
            <a:stCxn id="4" idx="1"/>
            <a:endCxn id="5" idx="3"/>
          </p:cNvCxnSpPr>
          <p:nvPr/>
        </p:nvCxnSpPr>
        <p:spPr>
          <a:xfrm flipH="1" flipV="1">
            <a:off x="2651760" y="2383790"/>
            <a:ext cx="408305" cy="18681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 idx="1"/>
            <a:endCxn id="8" idx="3"/>
          </p:cNvCxnSpPr>
          <p:nvPr/>
        </p:nvCxnSpPr>
        <p:spPr>
          <a:xfrm flipH="1" flipV="1">
            <a:off x="1602105" y="4171950"/>
            <a:ext cx="1457960" cy="80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1"/>
            <a:endCxn id="7" idx="3"/>
          </p:cNvCxnSpPr>
          <p:nvPr/>
        </p:nvCxnSpPr>
        <p:spPr>
          <a:xfrm flipH="1">
            <a:off x="2179320" y="4251960"/>
            <a:ext cx="880745" cy="1387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 idx="3"/>
            <a:endCxn id="6" idx="2"/>
          </p:cNvCxnSpPr>
          <p:nvPr/>
        </p:nvCxnSpPr>
        <p:spPr>
          <a:xfrm flipV="1">
            <a:off x="5591175" y="2573655"/>
            <a:ext cx="1798320" cy="1678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4" idx="3"/>
            <a:endCxn id="9" idx="1"/>
          </p:cNvCxnSpPr>
          <p:nvPr/>
        </p:nvCxnSpPr>
        <p:spPr>
          <a:xfrm flipV="1">
            <a:off x="5591175" y="4003675"/>
            <a:ext cx="1114425" cy="248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4" idx="3"/>
            <a:endCxn id="10" idx="0"/>
          </p:cNvCxnSpPr>
          <p:nvPr/>
        </p:nvCxnSpPr>
        <p:spPr>
          <a:xfrm>
            <a:off x="5591175" y="4251960"/>
            <a:ext cx="1383030" cy="741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268095" y="3110865"/>
            <a:ext cx="1097280" cy="368300"/>
          </a:xfrm>
          <a:prstGeom prst="rect">
            <a:avLst/>
          </a:prstGeom>
          <a:noFill/>
        </p:spPr>
        <p:txBody>
          <a:bodyPr wrap="none" rtlCol="0">
            <a:spAutoFit/>
          </a:bodyPr>
          <a:p>
            <a:r>
              <a:rPr lang="zh-CN" altLang="en-US"/>
              <a:t>图像识别</a:t>
            </a:r>
            <a:endParaRPr lang="zh-CN" altLang="en-US"/>
          </a:p>
        </p:txBody>
      </p:sp>
      <p:sp>
        <p:nvSpPr>
          <p:cNvPr id="18" name="文本框 17"/>
          <p:cNvSpPr txBox="1"/>
          <p:nvPr/>
        </p:nvSpPr>
        <p:spPr>
          <a:xfrm>
            <a:off x="1440180" y="4356735"/>
            <a:ext cx="1097280" cy="368300"/>
          </a:xfrm>
          <a:prstGeom prst="rect">
            <a:avLst/>
          </a:prstGeom>
          <a:noFill/>
        </p:spPr>
        <p:txBody>
          <a:bodyPr wrap="none" rtlCol="0">
            <a:spAutoFit/>
          </a:bodyPr>
          <a:p>
            <a:r>
              <a:rPr lang="zh-CN" altLang="en-US"/>
              <a:t>无人驾驶</a:t>
            </a:r>
            <a:endParaRPr lang="zh-CN" altLang="en-US"/>
          </a:p>
        </p:txBody>
      </p:sp>
      <p:sp>
        <p:nvSpPr>
          <p:cNvPr id="19" name="文本框 18"/>
          <p:cNvSpPr txBox="1"/>
          <p:nvPr/>
        </p:nvSpPr>
        <p:spPr>
          <a:xfrm>
            <a:off x="2179320" y="5748020"/>
            <a:ext cx="1097280" cy="368300"/>
          </a:xfrm>
          <a:prstGeom prst="rect">
            <a:avLst/>
          </a:prstGeom>
          <a:noFill/>
        </p:spPr>
        <p:txBody>
          <a:bodyPr wrap="none" rtlCol="0">
            <a:spAutoFit/>
          </a:bodyPr>
          <a:p>
            <a:r>
              <a:rPr lang="zh-CN" altLang="en-US"/>
              <a:t>智能翻译</a:t>
            </a:r>
            <a:endParaRPr lang="zh-CN" altLang="en-US"/>
          </a:p>
        </p:txBody>
      </p:sp>
      <p:sp>
        <p:nvSpPr>
          <p:cNvPr id="20" name="文本框 19"/>
          <p:cNvSpPr txBox="1"/>
          <p:nvPr/>
        </p:nvSpPr>
        <p:spPr>
          <a:xfrm>
            <a:off x="6974205" y="1066800"/>
            <a:ext cx="1097280" cy="368300"/>
          </a:xfrm>
          <a:prstGeom prst="rect">
            <a:avLst/>
          </a:prstGeom>
          <a:noFill/>
        </p:spPr>
        <p:txBody>
          <a:bodyPr wrap="none" rtlCol="0">
            <a:spAutoFit/>
          </a:bodyPr>
          <a:p>
            <a:r>
              <a:rPr lang="zh-CN" altLang="en-US"/>
              <a:t>语音识别</a:t>
            </a:r>
            <a:endParaRPr lang="zh-CN" altLang="en-US"/>
          </a:p>
        </p:txBody>
      </p:sp>
      <p:sp>
        <p:nvSpPr>
          <p:cNvPr id="21" name="文本框 20"/>
          <p:cNvSpPr txBox="1"/>
          <p:nvPr/>
        </p:nvSpPr>
        <p:spPr>
          <a:xfrm>
            <a:off x="7053580" y="2828925"/>
            <a:ext cx="1554480" cy="368300"/>
          </a:xfrm>
          <a:prstGeom prst="rect">
            <a:avLst/>
          </a:prstGeom>
          <a:noFill/>
        </p:spPr>
        <p:txBody>
          <a:bodyPr wrap="none" rtlCol="0">
            <a:spAutoFit/>
          </a:bodyPr>
          <a:p>
            <a:r>
              <a:rPr lang="zh-CN" altLang="en-US"/>
              <a:t>医疗智能诊断</a:t>
            </a:r>
            <a:endParaRPr lang="zh-CN" altLang="en-US"/>
          </a:p>
        </p:txBody>
      </p:sp>
      <p:sp>
        <p:nvSpPr>
          <p:cNvPr id="22" name="文本框 21"/>
          <p:cNvSpPr txBox="1"/>
          <p:nvPr/>
        </p:nvSpPr>
        <p:spPr>
          <a:xfrm>
            <a:off x="7679690" y="5050790"/>
            <a:ext cx="1097280" cy="368300"/>
          </a:xfrm>
          <a:prstGeom prst="rect">
            <a:avLst/>
          </a:prstGeom>
          <a:noFill/>
        </p:spPr>
        <p:txBody>
          <a:bodyPr wrap="none" rtlCol="0">
            <a:spAutoFit/>
          </a:bodyPr>
          <a:p>
            <a:r>
              <a:rPr lang="zh-CN" altLang="en-US"/>
              <a:t>数据挖掘</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首先看看数据</a:t>
            </a:r>
            <a:endParaRPr lang="zh-CN" altLang="en-US"/>
          </a:p>
        </p:txBody>
      </p:sp>
      <p:pic>
        <p:nvPicPr>
          <p:cNvPr id="37891" name="内容占位符 37890" descr="数据"/>
          <p:cNvPicPr>
            <a:picLocks noChangeAspect="1"/>
          </p:cNvPicPr>
          <p:nvPr>
            <p:ph idx="1"/>
          </p:nvPr>
        </p:nvPicPr>
        <p:blipFill>
          <a:blip r:embed="rId1"/>
          <a:stretch>
            <a:fillRect/>
          </a:stretch>
        </p:blipFill>
        <p:spPr>
          <a:xfrm>
            <a:off x="1252220" y="1287145"/>
            <a:ext cx="5848350" cy="2324100"/>
          </a:xfrm>
          <a:prstGeom prst="rect">
            <a:avLst/>
          </a:prstGeom>
          <a:noFill/>
          <a:ln w="9525">
            <a:noFill/>
          </a:ln>
        </p:spPr>
      </p:pic>
      <p:pic>
        <p:nvPicPr>
          <p:cNvPr id="38915" name="图片 38914"/>
          <p:cNvPicPr>
            <a:picLocks noChangeAspect="1"/>
          </p:cNvPicPr>
          <p:nvPr/>
        </p:nvPicPr>
        <p:blipFill>
          <a:blip r:embed="rId2"/>
          <a:stretch>
            <a:fillRect/>
          </a:stretch>
        </p:blipFill>
        <p:spPr>
          <a:xfrm>
            <a:off x="668973" y="3690303"/>
            <a:ext cx="7561262" cy="257810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那条曲线拟合效果是最好的？</a:t>
            </a:r>
            <a:r>
              <a:rPr lang="en-US" altLang="zh-CN"/>
              <a:t>----</a:t>
            </a:r>
            <a:r>
              <a:rPr lang="zh-CN" altLang="en-US"/>
              <a:t>模型选择</a:t>
            </a:r>
            <a:endParaRPr lang="zh-CN" altLang="en-US"/>
          </a:p>
        </p:txBody>
      </p:sp>
      <p:pic>
        <p:nvPicPr>
          <p:cNvPr id="18" name="内容占位符 17"/>
          <p:cNvPicPr>
            <a:picLocks noChangeAspect="1"/>
          </p:cNvPicPr>
          <p:nvPr>
            <p:ph idx="1"/>
          </p:nvPr>
        </p:nvPicPr>
        <p:blipFill>
          <a:blip r:embed="rId1"/>
          <a:stretch>
            <a:fillRect/>
          </a:stretch>
        </p:blipFill>
        <p:spPr>
          <a:xfrm>
            <a:off x="1553845" y="1727835"/>
            <a:ext cx="6035040" cy="4305300"/>
          </a:xfrm>
          <a:prstGeom prst="rect">
            <a:avLst/>
          </a:prstGeom>
          <a:noFill/>
          <a:ln w="9525">
            <a:noFill/>
          </a:ln>
        </p:spPr>
      </p:pic>
      <p:graphicFrame>
        <p:nvGraphicFramePr>
          <p:cNvPr id="3" name="对象 -2147482615"/>
          <p:cNvGraphicFramePr>
            <a:graphicFrameLocks noChangeAspect="1"/>
          </p:cNvGraphicFramePr>
          <p:nvPr/>
        </p:nvGraphicFramePr>
        <p:xfrm>
          <a:off x="3889375" y="6033135"/>
          <a:ext cx="1143000" cy="228600"/>
        </p:xfrm>
        <a:graphic>
          <a:graphicData uri="http://schemas.openxmlformats.org/presentationml/2006/ole">
            <mc:AlternateContent xmlns:mc="http://schemas.openxmlformats.org/markup-compatibility/2006">
              <mc:Choice xmlns:v="urn:schemas-microsoft-com:vml" Requires="v">
                <p:oleObj spid="_x0000_s3076" name="" r:id="rId2" imgW="1143000" imgH="228600" progId="Equation.KSEE3">
                  <p:embed/>
                </p:oleObj>
              </mc:Choice>
              <mc:Fallback>
                <p:oleObj name="" r:id="rId2" imgW="1143000" imgH="228600" progId="Equation.KSEE3">
                  <p:embed/>
                  <p:pic>
                    <p:nvPicPr>
                      <p:cNvPr id="0" name="图片 3075"/>
                      <p:cNvPicPr/>
                      <p:nvPr/>
                    </p:nvPicPr>
                    <p:blipFill>
                      <a:blip r:embed="rId3"/>
                      <a:stretch>
                        <a:fillRect/>
                      </a:stretch>
                    </p:blipFill>
                    <p:spPr>
                      <a:xfrm>
                        <a:off x="3889375" y="6033135"/>
                        <a:ext cx="1143000" cy="228600"/>
                      </a:xfrm>
                      <a:prstGeom prst="rect">
                        <a:avLst/>
                      </a:prstGeom>
                      <a:noFill/>
                      <a:ln w="38100">
                        <a:noFill/>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泛化</a:t>
            </a:r>
            <a:endParaRPr lang="zh-CN" altLang="en-US"/>
          </a:p>
        </p:txBody>
      </p:sp>
      <p:sp>
        <p:nvSpPr>
          <p:cNvPr id="3" name="内容占位符 2"/>
          <p:cNvSpPr>
            <a:spLocks noGrp="1"/>
          </p:cNvSpPr>
          <p:nvPr>
            <p:ph idx="1"/>
          </p:nvPr>
        </p:nvSpPr>
        <p:spPr/>
        <p:txBody>
          <a:bodyPr/>
          <a:p>
            <a:r>
              <a:rPr lang="zh-CN" altLang="en-US"/>
              <a:t>模型具有好的泛化能力指的是：模型不但在训练数据集上表现的效果很好，对于新数据的适应能力也有很好的效果。</a:t>
            </a:r>
            <a:endParaRPr lang="zh-CN" altLang="en-US"/>
          </a:p>
          <a:p>
            <a:pPr marL="0" indent="0">
              <a:buNone/>
            </a:pPr>
            <a:endParaRPr lang="zh-CN" altLang="en-US"/>
          </a:p>
          <a:p>
            <a:r>
              <a:rPr lang="zh-CN" altLang="en-US"/>
              <a:t>泛化能力的表现：过拟合和欠拟合</a:t>
            </a:r>
            <a:endParaRPr lang="zh-CN" altLang="en-US"/>
          </a:p>
          <a:p>
            <a:pPr lvl="1"/>
            <a:r>
              <a:rPr lang="zh-CN" altLang="en-US"/>
              <a:t>过拟合overfitting：模型在训练数据上表现良好，在未知数据或者测试集上表现差。</a:t>
            </a:r>
            <a:endParaRPr lang="zh-CN" altLang="en-US"/>
          </a:p>
          <a:p>
            <a:pPr lvl="1"/>
            <a:r>
              <a:rPr lang="zh-CN" altLang="en-US"/>
              <a:t>欠拟合underfitting：在训练数据和未知数据上表现都很差。</a:t>
            </a:r>
            <a:endParaRPr lang="zh-CN" altLang="en-US"/>
          </a:p>
        </p:txBody>
      </p:sp>
      <p:sp>
        <p:nvSpPr>
          <p:cNvPr id="231" name=" 231"/>
          <p:cNvSpPr/>
          <p:nvPr/>
        </p:nvSpPr>
        <p:spPr>
          <a:xfrm>
            <a:off x="4716145" y="692785"/>
            <a:ext cx="3960495" cy="1080135"/>
          </a:xfrm>
          <a:custGeom>
            <a:avLst/>
            <a:gdLst>
              <a:gd name="connsiteX0" fmla="*/ 0 w 648072"/>
              <a:gd name="connsiteY0" fmla="*/ 0 h 571214"/>
              <a:gd name="connsiteX1" fmla="*/ 648072 w 648072"/>
              <a:gd name="connsiteY1" fmla="*/ 0 h 571214"/>
              <a:gd name="connsiteX2" fmla="*/ 648072 w 648072"/>
              <a:gd name="connsiteY2" fmla="*/ 432048 h 571214"/>
              <a:gd name="connsiteX3" fmla="*/ 404753 w 648072"/>
              <a:gd name="connsiteY3" fmla="*/ 432048 h 571214"/>
              <a:gd name="connsiteX4" fmla="*/ 324037 w 648072"/>
              <a:gd name="connsiteY4" fmla="*/ 571214 h 571214"/>
              <a:gd name="connsiteX5" fmla="*/ 243321 w 648072"/>
              <a:gd name="connsiteY5" fmla="*/ 432048 h 571214"/>
              <a:gd name="connsiteX6" fmla="*/ 0 w 648072"/>
              <a:gd name="connsiteY6" fmla="*/ 432048 h 57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072" h="571214">
                <a:moveTo>
                  <a:pt x="0" y="0"/>
                </a:moveTo>
                <a:lnTo>
                  <a:pt x="648072" y="0"/>
                </a:lnTo>
                <a:lnTo>
                  <a:pt x="648072" y="432048"/>
                </a:lnTo>
                <a:lnTo>
                  <a:pt x="404753" y="432048"/>
                </a:lnTo>
                <a:lnTo>
                  <a:pt x="324037" y="571214"/>
                </a:lnTo>
                <a:lnTo>
                  <a:pt x="243321" y="432048"/>
                </a:lnTo>
                <a:lnTo>
                  <a:pt x="0" y="432048"/>
                </a:lnTo>
                <a:close/>
              </a:path>
            </a:pathLst>
          </a:custGeom>
        </p:spPr>
        <p:style>
          <a:lnRef idx="3">
            <a:schemeClr val="lt1"/>
          </a:lnRef>
          <a:fillRef idx="1">
            <a:schemeClr val="accent1"/>
          </a:fillRef>
          <a:effectRef idx="1">
            <a:schemeClr val="accent1"/>
          </a:effectRef>
          <a:fontRef idx="minor">
            <a:schemeClr val="lt1"/>
          </a:fontRef>
        </p:style>
        <p:txBody>
          <a:bodyPr bIns="432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rgbClr val="FFFFFF"/>
                </a:solidFill>
              </a:rPr>
              <a:t>防火防盗放过拟合</a:t>
            </a:r>
            <a:endParaRPr lang="zh-CN" altLang="en-US" dirty="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欠拟合</a:t>
            </a:r>
            <a:endParaRPr lang="zh-CN" altLang="en-US"/>
          </a:p>
        </p:txBody>
      </p:sp>
      <p:pic>
        <p:nvPicPr>
          <p:cNvPr id="66" name="图片 33"/>
          <p:cNvPicPr>
            <a:picLocks noChangeAspect="1"/>
          </p:cNvPicPr>
          <p:nvPr/>
        </p:nvPicPr>
        <p:blipFill>
          <a:blip r:embed="rId1"/>
          <a:stretch>
            <a:fillRect/>
          </a:stretch>
        </p:blipFill>
        <p:spPr>
          <a:xfrm>
            <a:off x="3856038" y="133985"/>
            <a:ext cx="5271135" cy="1953260"/>
          </a:xfrm>
          <a:prstGeom prst="rect">
            <a:avLst/>
          </a:prstGeom>
          <a:noFill/>
          <a:ln w="9525">
            <a:noFill/>
          </a:ln>
        </p:spPr>
      </p:pic>
      <p:sp>
        <p:nvSpPr>
          <p:cNvPr id="4" name="内容占位符 3"/>
          <p:cNvSpPr/>
          <p:nvPr>
            <p:ph idx="1"/>
          </p:nvPr>
        </p:nvSpPr>
        <p:spPr>
          <a:xfrm>
            <a:off x="292100" y="1497666"/>
            <a:ext cx="8229600" cy="4525963"/>
          </a:xfrm>
        </p:spPr>
        <p:txBody>
          <a:bodyPr/>
          <a:p>
            <a:r>
              <a:rPr lang="zh-CN" altLang="en-US"/>
              <a:t>产生的原因：模型过于简单</a:t>
            </a:r>
            <a:endParaRPr lang="zh-CN" altLang="en-US"/>
          </a:p>
          <a:p>
            <a:r>
              <a:rPr lang="zh-CN" altLang="en-US"/>
              <a:t>出现的场景：欠拟合一般出现在机器学习模型刚刚训练的时候，也就是说一开始我们的模型往往是欠拟合也正是因为如此才有了优化的空间，我们通过不断优化调整算法来使得模型的表达能力更强。</a:t>
            </a:r>
            <a:endParaRPr lang="zh-CN" altLang="en-US"/>
          </a:p>
          <a:p>
            <a:r>
              <a:rPr lang="zh-CN" altLang="en-US"/>
              <a:t>解决办法：（1）添加其他特征项：因为特征项不够而导致欠拟合，可以添加其他特征项来很好的解决。</a:t>
            </a:r>
            <a:endParaRPr lang="zh-CN" altLang="en-US"/>
          </a:p>
          <a:p>
            <a:r>
              <a:rPr lang="zh-CN" altLang="en-US"/>
              <a:t>（2）添加多项式特征</a:t>
            </a:r>
            <a:r>
              <a:rPr lang="zh-CN" altLang="en-US">
                <a:sym typeface="+mn-ea"/>
              </a:rPr>
              <a:t>：</a:t>
            </a:r>
            <a:r>
              <a:rPr lang="zh-CN" altLang="en-US"/>
              <a:t>可以在线性模型中通过添加二次或三次项使得模型的泛化能力更强。</a:t>
            </a:r>
            <a:endParaRPr lang="zh-CN" altLang="en-US"/>
          </a:p>
          <a:p>
            <a:r>
              <a:rPr lang="zh-CN" altLang="en-US"/>
              <a:t>（3）减少正则化参数，正则化的目的是用来防止过拟合的，但是现在模型出现了欠拟合，需要减少正则化参数。</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过拟合</a:t>
            </a:r>
            <a:endParaRPr lang="zh-CN" altLang="en-US"/>
          </a:p>
        </p:txBody>
      </p:sp>
      <p:pic>
        <p:nvPicPr>
          <p:cNvPr id="65" name="图片 34"/>
          <p:cNvPicPr>
            <a:picLocks noChangeAspect="1"/>
          </p:cNvPicPr>
          <p:nvPr>
            <p:ph idx="1"/>
          </p:nvPr>
        </p:nvPicPr>
        <p:blipFill>
          <a:blip r:embed="rId1"/>
          <a:stretch>
            <a:fillRect/>
          </a:stretch>
        </p:blipFill>
        <p:spPr>
          <a:xfrm>
            <a:off x="5679440" y="20320"/>
            <a:ext cx="3436620" cy="2659380"/>
          </a:xfrm>
          <a:prstGeom prst="rect">
            <a:avLst/>
          </a:prstGeom>
          <a:noFill/>
          <a:ln w="9525">
            <a:noFill/>
          </a:ln>
        </p:spPr>
      </p:pic>
      <p:sp>
        <p:nvSpPr>
          <p:cNvPr id="5" name="内容占位符 3"/>
          <p:cNvSpPr/>
          <p:nvPr/>
        </p:nvSpPr>
        <p:spPr>
          <a:xfrm>
            <a:off x="292100" y="1497666"/>
            <a:ext cx="8229600" cy="4525963"/>
          </a:xfrm>
          <a:prstGeom prst="rect">
            <a:avLst/>
          </a:prstGeom>
        </p:spPr>
        <p:txBody>
          <a:bodyPr/>
          <a:lstStyle>
            <a:lvl1pPr marL="514350" marR="0" indent="-51435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sz="2000" kern="1200">
                <a:solidFill>
                  <a:schemeClr val="tx1"/>
                </a:solidFill>
                <a:latin typeface="+mj-ea"/>
                <a:ea typeface="+mj-ea"/>
                <a:cs typeface="+mn-cs"/>
              </a:defRPr>
            </a:lvl1pPr>
            <a:lvl2pPr marL="857250" indent="-400050" algn="l" defTabSz="914400" rtl="0" eaLnBrk="1" latinLnBrk="0" hangingPunct="1">
              <a:lnSpc>
                <a:spcPct val="150000"/>
              </a:lnSpc>
              <a:spcBef>
                <a:spcPct val="20000"/>
              </a:spcBef>
              <a:buFont typeface="Arial" panose="020B0604020202020204" pitchFamily="34" charset="0"/>
              <a:buChar char="•"/>
              <a:defRPr sz="1800" kern="1200">
                <a:solidFill>
                  <a:schemeClr val="tx1"/>
                </a:solidFill>
                <a:latin typeface="+mj-ea"/>
                <a:ea typeface="+mj-ea"/>
                <a:cs typeface="+mn-cs"/>
              </a:defRPr>
            </a:lvl2pPr>
            <a:lvl3pPr marL="1314450" indent="-400050" algn="l" defTabSz="914400" rtl="0" eaLnBrk="1" latinLnBrk="0" hangingPunct="1">
              <a:lnSpc>
                <a:spcPct val="150000"/>
              </a:lnSpc>
              <a:spcBef>
                <a:spcPct val="20000"/>
              </a:spcBef>
              <a:buFont typeface="Arial" panose="020B0604020202020204" pitchFamily="34" charset="0"/>
              <a:buChar char="•"/>
              <a:defRPr sz="1600" kern="1200">
                <a:solidFill>
                  <a:schemeClr val="tx1"/>
                </a:solidFill>
                <a:latin typeface="+mj-ea"/>
                <a:ea typeface="+mj-ea"/>
                <a:cs typeface="+mn-cs"/>
              </a:defRPr>
            </a:lvl3pPr>
            <a:lvl4pPr marL="1600200" indent="-228600" algn="l" defTabSz="914400" rtl="0" eaLnBrk="1" latinLnBrk="0" hangingPunct="1">
              <a:spcBef>
                <a:spcPct val="20000"/>
              </a:spcBef>
              <a:buFont typeface="Arial" panose="020B0604020202020204" pitchFamily="34" charset="0"/>
              <a:buNone/>
              <a:defRPr sz="1400" kern="1200">
                <a:solidFill>
                  <a:schemeClr val="tx1"/>
                </a:solidFill>
                <a:latin typeface="+mj-ea"/>
                <a:ea typeface="+mj-ea"/>
                <a:cs typeface="+mn-cs"/>
              </a:defRPr>
            </a:lvl4pPr>
            <a:lvl5pPr marL="2057400" indent="-228600" algn="l" defTabSz="914400" rtl="0" eaLnBrk="1" latinLnBrk="0" hangingPunct="1">
              <a:spcBef>
                <a:spcPct val="20000"/>
              </a:spcBef>
              <a:buFont typeface="Arial" panose="020B0604020202020204" pitchFamily="34" charset="0"/>
              <a:buNone/>
              <a:defRPr sz="2000" kern="1200">
                <a:solidFill>
                  <a:schemeClr val="tx1"/>
                </a:solidFill>
                <a:latin typeface="+mj-ea"/>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zh-CN" altLang="en-US">
                <a:sym typeface="+mn-ea"/>
              </a:rPr>
              <a:t>产生的原因：可能是模型太过于复杂、数据不纯、训练数据太少等造成。</a:t>
            </a:r>
            <a:endParaRPr lang="zh-CN" altLang="en-US"/>
          </a:p>
          <a:p>
            <a:pPr algn="l"/>
            <a:r>
              <a:rPr lang="zh-CN" altLang="en-US">
                <a:sym typeface="+mn-ea"/>
              </a:rPr>
              <a:t>出现的场景：当模型优化到一定程度，就会出现过拟合的情况。</a:t>
            </a:r>
            <a:endParaRPr lang="zh-CN" altLang="en-US"/>
          </a:p>
          <a:p>
            <a:pPr algn="l"/>
            <a:r>
              <a:rPr lang="zh-CN" altLang="en-US">
                <a:sym typeface="+mn-ea"/>
              </a:rPr>
              <a:t>解决办法：（1）重新清洗数据</a:t>
            </a:r>
            <a:endParaRPr lang="zh-CN" altLang="en-US"/>
          </a:p>
          <a:p>
            <a:pPr algn="l"/>
            <a:r>
              <a:rPr lang="zh-CN" altLang="en-US">
                <a:sym typeface="+mn-ea"/>
              </a:rPr>
              <a:t>（2）增大训练的数据量</a:t>
            </a:r>
            <a:endParaRPr lang="zh-CN" altLang="en-US"/>
          </a:p>
          <a:p>
            <a:pPr algn="l"/>
            <a:r>
              <a:rPr lang="zh-CN" altLang="en-US">
                <a:sym typeface="+mn-ea"/>
              </a:rPr>
              <a:t>（3）采用正则化方法对参数施加惩罚：常用的有L1正则和L2正则</a:t>
            </a:r>
            <a:endParaRPr lang="zh-CN" altLang="en-US"/>
          </a:p>
          <a:p>
            <a:pPr algn="l"/>
            <a:r>
              <a:rPr lang="zh-CN" altLang="en-US">
                <a:sym typeface="+mn-ea"/>
              </a:rPr>
              <a:t>（4）采用dropout方法，即采用随机采样的方法训练模型，常用于神经网络算法中。</a:t>
            </a:r>
            <a:endParaRPr lang="zh-CN" altLang="en-US">
              <a:sym typeface="+mn-ea"/>
            </a:endParaRPr>
          </a:p>
          <a:p>
            <a:pPr algn="l"/>
            <a:r>
              <a:rPr lang="zh-CN" altLang="en-US" sz="1000"/>
              <a:t>注：使用复杂的卷积神经网络训练图像数据时尤其有效，</a:t>
            </a:r>
            <a:endParaRPr lang="zh-CN" altLang="en-US" sz="1000"/>
          </a:p>
          <a:p>
            <a:pPr algn="l"/>
            <a:r>
              <a:rPr lang="zh-CN" altLang="en-US" sz="1000"/>
              <a:t>Dropout思路是：在训练时，将神经网络某一层的输出节点数据随机丢失一部分。</a:t>
            </a:r>
            <a:endParaRPr lang="zh-CN" altLang="en-US" sz="1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模型选择的</a:t>
            </a:r>
            <a:r>
              <a:rPr lang="en-US" altLang="zh-CN"/>
              <a:t>----</a:t>
            </a:r>
            <a:r>
              <a:rPr lang="zh-CN" altLang="en-US"/>
              <a:t>奥卡姆剃刀原则</a:t>
            </a:r>
            <a:endParaRPr lang="zh-CN" altLang="en-US"/>
          </a:p>
        </p:txBody>
      </p:sp>
      <p:sp>
        <p:nvSpPr>
          <p:cNvPr id="3" name="内容占位符 2"/>
          <p:cNvSpPr>
            <a:spLocks noGrp="1"/>
          </p:cNvSpPr>
          <p:nvPr>
            <p:ph idx="1"/>
          </p:nvPr>
        </p:nvSpPr>
        <p:spPr/>
        <p:txBody>
          <a:bodyPr/>
          <a:p>
            <a:r>
              <a:rPr lang="zh-CN" altLang="en-US"/>
              <a:t>给定两个具有相同泛化误差的模型，较简单的模型比较复杂的模型更可取。</a:t>
            </a:r>
            <a:endParaRPr lang="zh-CN" altLang="en-US"/>
          </a:p>
          <a:p>
            <a:endParaRPr lang="zh-CN" altLang="en-US"/>
          </a:p>
          <a:p>
            <a:r>
              <a:rPr lang="zh-CN" altLang="en-US"/>
              <a:t>奥卡姆剃刀原则是模型选择的基本而且重要的原则。</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机器学习三要素</a:t>
            </a:r>
            <a:r>
              <a:rPr lang="zh-CN" altLang="en-US">
                <a:sym typeface="+mn-ea"/>
              </a:rPr>
              <a:t>补充</a:t>
            </a:r>
            <a:endParaRPr lang="zh-CN" altLang="en-US"/>
          </a:p>
        </p:txBody>
      </p:sp>
      <p:sp>
        <p:nvSpPr>
          <p:cNvPr id="3" name="内容占位符 2"/>
          <p:cNvSpPr>
            <a:spLocks noGrp="1"/>
          </p:cNvSpPr>
          <p:nvPr>
            <p:ph idx="1"/>
          </p:nvPr>
        </p:nvSpPr>
        <p:spPr/>
        <p:txBody>
          <a:bodyPr/>
          <a:p>
            <a:r>
              <a:rPr lang="zh-CN" altLang="en-US"/>
              <a:t>机器学习三要素数学理论补充</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策略</a:t>
            </a:r>
            <a:endParaRPr lang="zh-CN" altLang="en-US"/>
          </a:p>
        </p:txBody>
      </p:sp>
      <p:pic>
        <p:nvPicPr>
          <p:cNvPr id="21507" name="内容占位符 21506"/>
          <p:cNvPicPr>
            <a:picLocks noChangeAspect="1"/>
          </p:cNvPicPr>
          <p:nvPr>
            <p:ph idx="1"/>
          </p:nvPr>
        </p:nvPicPr>
        <p:blipFill>
          <a:blip r:embed="rId1"/>
          <a:stretch>
            <a:fillRect/>
          </a:stretch>
        </p:blipFill>
        <p:spPr>
          <a:xfrm>
            <a:off x="457200" y="1861820"/>
            <a:ext cx="8229600" cy="301625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经验风险</a:t>
            </a:r>
            <a:endParaRPr lang="zh-CN" altLang="en-US"/>
          </a:p>
        </p:txBody>
      </p:sp>
      <p:pic>
        <p:nvPicPr>
          <p:cNvPr id="22531" name="内容占位符 22530"/>
          <p:cNvPicPr>
            <a:picLocks noChangeAspect="1"/>
          </p:cNvPicPr>
          <p:nvPr>
            <p:ph idx="1"/>
          </p:nvPr>
        </p:nvPicPr>
        <p:blipFill>
          <a:blip r:embed="rId1"/>
          <a:stretch>
            <a:fillRect/>
          </a:stretch>
        </p:blipFill>
        <p:spPr>
          <a:xfrm>
            <a:off x="898525" y="1584960"/>
            <a:ext cx="7346315" cy="452628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经验风险最小化</a:t>
            </a:r>
            <a:endParaRPr lang="zh-CN" altLang="en-US"/>
          </a:p>
        </p:txBody>
      </p:sp>
      <p:pic>
        <p:nvPicPr>
          <p:cNvPr id="23555" name="内容占位符 23554"/>
          <p:cNvPicPr>
            <a:picLocks noChangeAspect="1"/>
          </p:cNvPicPr>
          <p:nvPr>
            <p:ph idx="1"/>
          </p:nvPr>
        </p:nvPicPr>
        <p:blipFill>
          <a:blip r:embed="rId1"/>
          <a:stretch>
            <a:fillRect/>
          </a:stretch>
        </p:blipFill>
        <p:spPr>
          <a:xfrm>
            <a:off x="511175" y="1751965"/>
            <a:ext cx="7543800" cy="364807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人工智能的三次浪潮</a:t>
            </a:r>
            <a:endParaRPr lang="zh-CN" altLang="en-US"/>
          </a:p>
        </p:txBody>
      </p:sp>
      <p:sp>
        <p:nvSpPr>
          <p:cNvPr id="3" name="内容占位符 2"/>
          <p:cNvSpPr>
            <a:spLocks noGrp="1"/>
          </p:cNvSpPr>
          <p:nvPr>
            <p:ph idx="1"/>
          </p:nvPr>
        </p:nvSpPr>
        <p:spPr>
          <a:xfrm>
            <a:off x="457200" y="1617980"/>
            <a:ext cx="8229600" cy="4881880"/>
          </a:xfrm>
        </p:spPr>
        <p:txBody>
          <a:bodyPr/>
          <a:p>
            <a:pPr>
              <a:buFont typeface="Wingdings" panose="05000000000000000000" charset="0"/>
              <a:buChar char=""/>
            </a:pPr>
            <a:r>
              <a:rPr lang="zh-CN" altLang="en-US" b="1"/>
              <a:t>1956  Artificial Intelligence提出（</a:t>
            </a:r>
            <a:r>
              <a:rPr lang="en-US" altLang="zh-CN" b="1"/>
              <a:t>61</a:t>
            </a:r>
            <a:r>
              <a:rPr lang="zh-CN" altLang="en-US" b="1"/>
              <a:t>年）</a:t>
            </a:r>
            <a:endParaRPr lang="zh-CN" altLang="en-US"/>
          </a:p>
          <a:p>
            <a:pPr>
              <a:buFont typeface="Wingdings" panose="05000000000000000000" charset="0"/>
              <a:buChar char=""/>
            </a:pPr>
            <a:r>
              <a:rPr lang="zh-CN" altLang="en-US" b="1"/>
              <a:t>1950-1970 </a:t>
            </a:r>
            <a:r>
              <a:rPr lang="zh-CN" altLang="en-US"/>
              <a:t>符号主义流派：专家系统占主导地位</a:t>
            </a:r>
            <a:endParaRPr lang="zh-CN" altLang="en-US"/>
          </a:p>
          <a:p>
            <a:pPr lvl="1"/>
            <a:r>
              <a:rPr lang="zh-CN" altLang="en-US"/>
              <a:t>1950：图灵设计国际象棋程序</a:t>
            </a:r>
            <a:endParaRPr lang="zh-CN" altLang="en-US"/>
          </a:p>
          <a:p>
            <a:pPr lvl="1"/>
            <a:r>
              <a:rPr lang="zh-CN" altLang="en-US"/>
              <a:t>1962：IBM 的</a:t>
            </a:r>
            <a:r>
              <a:rPr lang="zh-CN" altLang="en-US" b="1">
                <a:solidFill>
                  <a:srgbClr val="FF0000"/>
                </a:solidFill>
              </a:rPr>
              <a:t>跳棋</a:t>
            </a:r>
            <a:r>
              <a:rPr lang="zh-CN" altLang="en-US"/>
              <a:t>程序战胜人类高手（人工智能第一次浪潮）</a:t>
            </a:r>
            <a:endParaRPr lang="zh-CN" altLang="en-US" sz="2000" b="1">
              <a:sym typeface="+mn-ea"/>
            </a:endParaRPr>
          </a:p>
          <a:p>
            <a:pPr lvl="0">
              <a:buFont typeface="Wingdings" panose="05000000000000000000" charset="0"/>
              <a:buChar char=""/>
            </a:pPr>
            <a:r>
              <a:rPr lang="zh-CN" altLang="en-US" sz="2000" b="1">
                <a:sym typeface="+mn-ea"/>
              </a:rPr>
              <a:t>1980-2000</a:t>
            </a:r>
            <a:r>
              <a:rPr lang="zh-CN" altLang="en-US">
                <a:sym typeface="+mn-ea"/>
              </a:rPr>
              <a:t>统计主义流派：主要用统计模型解决问题</a:t>
            </a:r>
            <a:endParaRPr lang="zh-CN" altLang="en-US"/>
          </a:p>
          <a:p>
            <a:pPr lvl="1"/>
            <a:r>
              <a:rPr lang="zh-CN" altLang="en-US">
                <a:sym typeface="+mn-ea"/>
              </a:rPr>
              <a:t>Vapnik 1993 </a:t>
            </a:r>
            <a:r>
              <a:rPr lang="en-US" altLang="zh-CN">
                <a:sym typeface="+mn-ea"/>
              </a:rPr>
              <a:t>SVM</a:t>
            </a:r>
            <a:r>
              <a:rPr lang="zh-CN" altLang="en-US">
                <a:sym typeface="+mn-ea"/>
              </a:rPr>
              <a:t>模型</a:t>
            </a:r>
            <a:endParaRPr lang="zh-CN" altLang="en-US">
              <a:sym typeface="+mn-ea"/>
            </a:endParaRPr>
          </a:p>
          <a:p>
            <a:pPr lvl="1"/>
            <a:r>
              <a:rPr lang="zh-CN" altLang="en-US">
                <a:sym typeface="+mn-ea"/>
              </a:rPr>
              <a:t>1997：IBM 深蓝战胜</a:t>
            </a:r>
            <a:r>
              <a:rPr lang="zh-CN" altLang="en-US" b="1">
                <a:solidFill>
                  <a:srgbClr val="FF0000"/>
                </a:solidFill>
                <a:sym typeface="+mn-ea"/>
              </a:rPr>
              <a:t>象棋</a:t>
            </a:r>
            <a:r>
              <a:rPr lang="zh-CN" altLang="en-US">
                <a:sym typeface="+mn-ea"/>
              </a:rPr>
              <a:t>选手卡斯帕罗夫（人工智能第二次浪潮）</a:t>
            </a:r>
            <a:endParaRPr lang="zh-CN" altLang="en-US">
              <a:sym typeface="+mn-ea"/>
            </a:endParaRPr>
          </a:p>
          <a:p>
            <a:pPr lvl="0">
              <a:buFont typeface="Wingdings" panose="05000000000000000000" charset="0"/>
              <a:buChar char=""/>
            </a:pPr>
            <a:r>
              <a:rPr lang="zh-CN" altLang="en-US" b="1">
                <a:sym typeface="+mn-ea"/>
              </a:rPr>
              <a:t>2010-至今</a:t>
            </a:r>
            <a:r>
              <a:rPr lang="zh-CN" altLang="en-US">
                <a:sym typeface="+mn-ea"/>
              </a:rPr>
              <a:t>神经网络、深度学习、大数据流派</a:t>
            </a:r>
            <a:endParaRPr lang="zh-CN" altLang="en-US"/>
          </a:p>
          <a:p>
            <a:pPr lvl="1"/>
            <a:r>
              <a:rPr lang="zh-CN" altLang="en-US">
                <a:sym typeface="+mn-ea"/>
              </a:rPr>
              <a:t>Hinton 2006 </a:t>
            </a:r>
            <a:r>
              <a:rPr lang="en-US" altLang="zh-CN">
                <a:sym typeface="+mn-ea"/>
              </a:rPr>
              <a:t>DNN</a:t>
            </a:r>
            <a:r>
              <a:rPr lang="zh-CN" altLang="en-US">
                <a:sym typeface="+mn-ea"/>
              </a:rPr>
              <a:t>（深度神经网络）</a:t>
            </a:r>
            <a:endParaRPr lang="zh-CN" altLang="en-US">
              <a:sym typeface="+mn-ea"/>
            </a:endParaRPr>
          </a:p>
          <a:p>
            <a:pPr lvl="1"/>
            <a:r>
              <a:rPr lang="zh-CN" altLang="en-US">
                <a:sym typeface="+mn-ea"/>
              </a:rPr>
              <a:t>2016：Google AlphaGO 战胜</a:t>
            </a:r>
            <a:r>
              <a:rPr lang="zh-CN" altLang="en-US" b="1">
                <a:solidFill>
                  <a:srgbClr val="FF0000"/>
                </a:solidFill>
                <a:sym typeface="+mn-ea"/>
              </a:rPr>
              <a:t>围棋</a:t>
            </a:r>
            <a:r>
              <a:rPr lang="zh-CN" altLang="en-US">
                <a:sym typeface="+mn-ea"/>
              </a:rPr>
              <a:t>选手李世石（人工智能第三次浪潮）</a:t>
            </a:r>
            <a:endParaRPr lang="zh-CN" altLang="en-US"/>
          </a:p>
          <a:p>
            <a:pPr lvl="1"/>
            <a:endParaRPr lang="zh-CN" altLang="en-US"/>
          </a:p>
          <a:p>
            <a:pPr lvl="1"/>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结构风险</a:t>
            </a:r>
            <a:endParaRPr lang="zh-CN" altLang="en-US"/>
          </a:p>
        </p:txBody>
      </p:sp>
      <p:pic>
        <p:nvPicPr>
          <p:cNvPr id="24579" name="内容占位符 24578"/>
          <p:cNvPicPr>
            <a:picLocks noChangeAspect="1"/>
          </p:cNvPicPr>
          <p:nvPr>
            <p:ph idx="1"/>
          </p:nvPr>
        </p:nvPicPr>
        <p:blipFill>
          <a:blip r:embed="rId1"/>
          <a:stretch>
            <a:fillRect/>
          </a:stretch>
        </p:blipFill>
        <p:spPr>
          <a:xfrm>
            <a:off x="617855" y="1801495"/>
            <a:ext cx="7496175" cy="369570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结构风险最小化</a:t>
            </a:r>
            <a:endParaRPr lang="zh-CN" altLang="en-US"/>
          </a:p>
        </p:txBody>
      </p:sp>
      <p:pic>
        <p:nvPicPr>
          <p:cNvPr id="25603" name="内容占位符 25602"/>
          <p:cNvPicPr>
            <a:picLocks noChangeAspect="1"/>
          </p:cNvPicPr>
          <p:nvPr>
            <p:ph idx="1"/>
          </p:nvPr>
        </p:nvPicPr>
        <p:blipFill>
          <a:blip r:embed="rId1"/>
          <a:stretch>
            <a:fillRect/>
          </a:stretch>
        </p:blipFill>
        <p:spPr>
          <a:xfrm>
            <a:off x="621030" y="1876425"/>
            <a:ext cx="7505700" cy="249555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模型评估和模型选择</a:t>
            </a:r>
            <a:endParaRPr lang="zh-CN" altLang="en-US"/>
          </a:p>
        </p:txBody>
      </p:sp>
      <p:sp>
        <p:nvSpPr>
          <p:cNvPr id="3" name="内容占位符 2"/>
          <p:cNvSpPr>
            <a:spLocks noGrp="1"/>
          </p:cNvSpPr>
          <p:nvPr>
            <p:ph idx="1"/>
          </p:nvPr>
        </p:nvSpPr>
        <p:spPr/>
        <p:txBody>
          <a:bodyPr/>
          <a:p>
            <a:r>
              <a:rPr lang="zh-CN" altLang="en-US" dirty="0">
                <a:latin typeface="Arial" panose="020B0604020202020204" pitchFamily="34" charset="0"/>
                <a:ea typeface="宋体" panose="02010600030101010101" pitchFamily="2" charset="-122"/>
                <a:sym typeface="+mn-ea"/>
              </a:rPr>
              <a:t>  当损失函数给定时，基于损失函数的模型的</a:t>
            </a:r>
            <a:r>
              <a:rPr lang="zh-CN" altLang="en-US" dirty="0">
                <a:solidFill>
                  <a:srgbClr val="FF0000"/>
                </a:solidFill>
                <a:latin typeface="Arial" panose="020B0604020202020204" pitchFamily="34" charset="0"/>
                <a:ea typeface="宋体" panose="02010600030101010101" pitchFamily="2" charset="-122"/>
                <a:sym typeface="+mn-ea"/>
              </a:rPr>
              <a:t>训练误差</a:t>
            </a:r>
            <a:r>
              <a:rPr lang="zh-CN" altLang="en-US" dirty="0">
                <a:latin typeface="Arial" panose="020B0604020202020204" pitchFamily="34" charset="0"/>
                <a:ea typeface="宋体" panose="02010600030101010101" pitchFamily="2" charset="-122"/>
                <a:sym typeface="+mn-ea"/>
              </a:rPr>
              <a:t>和模型的</a:t>
            </a:r>
            <a:r>
              <a:rPr lang="zh-CN" altLang="en-US" dirty="0">
                <a:solidFill>
                  <a:srgbClr val="FF0000"/>
                </a:solidFill>
                <a:latin typeface="Arial" panose="020B0604020202020204" pitchFamily="34" charset="0"/>
                <a:ea typeface="宋体" panose="02010600030101010101" pitchFamily="2" charset="-122"/>
                <a:sym typeface="+mn-ea"/>
              </a:rPr>
              <a:t>测试误差</a:t>
            </a:r>
            <a:r>
              <a:rPr lang="zh-CN" altLang="en-US" dirty="0">
                <a:latin typeface="Arial" panose="020B0604020202020204" pitchFamily="34" charset="0"/>
                <a:ea typeface="宋体" panose="02010600030101010101" pitchFamily="2" charset="-122"/>
                <a:sym typeface="+mn-ea"/>
              </a:rPr>
              <a:t>就自然成为学习方法评估的标准。</a:t>
            </a:r>
            <a:endParaRPr lang="zh-CN" altLang="en-US" dirty="0">
              <a:latin typeface="Arial" panose="020B0604020202020204" pitchFamily="34" charset="0"/>
              <a:ea typeface="宋体" panose="02010600030101010101" pitchFamily="2" charset="-122"/>
            </a:endParaRPr>
          </a:p>
          <a:p>
            <a:endParaRPr lang="zh-CN" altLang="en-US"/>
          </a:p>
        </p:txBody>
      </p:sp>
      <p:pic>
        <p:nvPicPr>
          <p:cNvPr id="34820" name="图片 34819"/>
          <p:cNvPicPr>
            <a:picLocks noChangeAspect="1"/>
          </p:cNvPicPr>
          <p:nvPr/>
        </p:nvPicPr>
        <p:blipFill>
          <a:blip r:embed="rId1"/>
          <a:stretch>
            <a:fillRect/>
          </a:stretch>
        </p:blipFill>
        <p:spPr>
          <a:xfrm>
            <a:off x="1763713" y="2925763"/>
            <a:ext cx="5495925" cy="2800350"/>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过拟合与模型选择</a:t>
            </a:r>
            <a:br>
              <a:rPr lang="zh-CN" altLang="en-US" dirty="0"/>
            </a:br>
            <a:endParaRPr lang="zh-CN" altLang="en-US"/>
          </a:p>
        </p:txBody>
      </p:sp>
      <p:pic>
        <p:nvPicPr>
          <p:cNvPr id="39939" name="内容占位符 39938"/>
          <p:cNvPicPr>
            <a:picLocks noChangeAspect="1"/>
          </p:cNvPicPr>
          <p:nvPr>
            <p:ph idx="1"/>
          </p:nvPr>
        </p:nvPicPr>
        <p:blipFill>
          <a:blip r:embed="rId1"/>
          <a:stretch>
            <a:fillRect/>
          </a:stretch>
        </p:blipFill>
        <p:spPr>
          <a:xfrm>
            <a:off x="580390" y="1818640"/>
            <a:ext cx="7981950" cy="4124325"/>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过拟合与模型选择</a:t>
            </a:r>
            <a:endParaRPr lang="zh-CN" altLang="en-US"/>
          </a:p>
        </p:txBody>
      </p:sp>
      <p:pic>
        <p:nvPicPr>
          <p:cNvPr id="41987" name="图片 58"/>
          <p:cNvPicPr>
            <a:picLocks noChangeAspect="1"/>
          </p:cNvPicPr>
          <p:nvPr>
            <p:ph idx="1"/>
          </p:nvPr>
        </p:nvPicPr>
        <p:blipFill>
          <a:blip r:embed="rId1"/>
          <a:stretch>
            <a:fillRect/>
          </a:stretch>
        </p:blipFill>
        <p:spPr>
          <a:xfrm>
            <a:off x="1180465" y="1895475"/>
            <a:ext cx="6124575" cy="377190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什么是正则化？</a:t>
            </a:r>
            <a:endParaRPr lang="zh-CN" altLang="en-US"/>
          </a:p>
        </p:txBody>
      </p:sp>
      <p:pic>
        <p:nvPicPr>
          <p:cNvPr id="27651" name="内容占位符 27650"/>
          <p:cNvPicPr>
            <a:picLocks noChangeAspect="1"/>
          </p:cNvPicPr>
          <p:nvPr>
            <p:ph idx="1"/>
          </p:nvPr>
        </p:nvPicPr>
        <p:blipFill>
          <a:blip r:embed="rId1"/>
          <a:stretch>
            <a:fillRect/>
          </a:stretch>
        </p:blipFill>
        <p:spPr>
          <a:xfrm>
            <a:off x="847090" y="1666240"/>
            <a:ext cx="7448550" cy="4429125"/>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正则化</a:t>
            </a:r>
            <a:endParaRPr lang="zh-CN" altLang="en-US"/>
          </a:p>
        </p:txBody>
      </p:sp>
      <p:pic>
        <p:nvPicPr>
          <p:cNvPr id="28675" name="内容占位符 28674"/>
          <p:cNvPicPr>
            <a:picLocks noChangeAspect="1"/>
          </p:cNvPicPr>
          <p:nvPr>
            <p:ph idx="1"/>
          </p:nvPr>
        </p:nvPicPr>
        <p:blipFill>
          <a:blip r:embed="rId1"/>
          <a:stretch>
            <a:fillRect/>
          </a:stretch>
        </p:blipFill>
        <p:spPr>
          <a:xfrm>
            <a:off x="656590" y="1769110"/>
            <a:ext cx="7467600" cy="247650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什么是交叉验证？</a:t>
            </a:r>
            <a:endParaRPr lang="zh-CN" altLang="en-US"/>
          </a:p>
        </p:txBody>
      </p:sp>
      <p:pic>
        <p:nvPicPr>
          <p:cNvPr id="29699" name="内容占位符 29698"/>
          <p:cNvPicPr>
            <a:picLocks noChangeAspect="1"/>
          </p:cNvPicPr>
          <p:nvPr>
            <p:ph idx="1"/>
          </p:nvPr>
        </p:nvPicPr>
        <p:blipFill>
          <a:blip r:embed="rId1"/>
          <a:stretch>
            <a:fillRect/>
          </a:stretch>
        </p:blipFill>
        <p:spPr>
          <a:xfrm>
            <a:off x="623570" y="1882775"/>
            <a:ext cx="7715250" cy="165735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简单交叉验证</a:t>
            </a:r>
            <a:endParaRPr lang="zh-CN" altLang="en-US"/>
          </a:p>
        </p:txBody>
      </p:sp>
      <p:sp>
        <p:nvSpPr>
          <p:cNvPr id="30723" name="文本框 30722"/>
          <p:cNvSpPr txBox="1"/>
          <p:nvPr/>
        </p:nvSpPr>
        <p:spPr>
          <a:xfrm>
            <a:off x="330835" y="1680210"/>
            <a:ext cx="8064500" cy="1828800"/>
          </a:xfrm>
          <a:prstGeom prst="rect">
            <a:avLst/>
          </a:prstGeom>
          <a:noFill/>
          <a:ln w="9525">
            <a:noFill/>
          </a:ln>
        </p:spPr>
        <p:txBody>
          <a:bodyPr wrap="square">
            <a:spAutoFit/>
          </a:bodyPr>
          <a:p>
            <a:pPr indent="304800" algn="just">
              <a:lnSpc>
                <a:spcPct val="150000"/>
              </a:lnSpc>
            </a:pPr>
            <a:r>
              <a:rPr lang="zh-CN" altLang="en-US" sz="2800" dirty="0">
                <a:latin typeface="宋体" panose="02010600030101010101" pitchFamily="2" charset="-122"/>
                <a:ea typeface="宋体" panose="02010600030101010101" pitchFamily="2" charset="-122"/>
                <a:sym typeface="宋体" panose="02010600030101010101" pitchFamily="2" charset="-122"/>
              </a:rPr>
              <a:t>  </a:t>
            </a:r>
            <a:r>
              <a:rPr lang="zh-CN" altLang="en-US" dirty="0">
                <a:latin typeface="宋体" panose="02010600030101010101" pitchFamily="2" charset="-122"/>
                <a:ea typeface="宋体" panose="02010600030101010101" pitchFamily="2" charset="-122"/>
                <a:sym typeface="宋体" panose="02010600030101010101" pitchFamily="2" charset="-122"/>
              </a:rPr>
              <a:t>简单交叉验证的方法是这样的，随机从最初的样本中选择部分，形成验证数据，而剩下的当作训练数据。一般来说，少于三分之一的数据被选作验证数据。</a:t>
            </a:r>
            <a:endParaRPr lang="zh-CN" altLang="en-US"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10</a:t>
            </a:r>
            <a:r>
              <a:rPr lang="zh-CN" altLang="en-US"/>
              <a:t>则交叉验证</a:t>
            </a:r>
            <a:endParaRPr lang="zh-CN" altLang="en-US"/>
          </a:p>
        </p:txBody>
      </p:sp>
      <p:sp>
        <p:nvSpPr>
          <p:cNvPr id="31747" name="文本框 31746"/>
          <p:cNvSpPr txBox="1"/>
          <p:nvPr/>
        </p:nvSpPr>
        <p:spPr>
          <a:xfrm>
            <a:off x="539750" y="1487170"/>
            <a:ext cx="8064500" cy="3017838"/>
          </a:xfrm>
          <a:prstGeom prst="rect">
            <a:avLst/>
          </a:prstGeom>
          <a:noFill/>
          <a:ln w="9525">
            <a:noFill/>
          </a:ln>
        </p:spPr>
        <p:txBody>
          <a:bodyPr wrap="square">
            <a:spAutoFit/>
          </a:bodyPr>
          <a:p>
            <a:pPr indent="304800" algn="just">
              <a:lnSpc>
                <a:spcPct val="150000"/>
              </a:lnSpc>
            </a:pPr>
            <a:r>
              <a:rPr lang="zh-CN" altLang="en-US" sz="2800" dirty="0">
                <a:latin typeface="宋体" panose="02010600030101010101" pitchFamily="2" charset="-122"/>
                <a:ea typeface="宋体" panose="02010600030101010101" pitchFamily="2" charset="-122"/>
                <a:sym typeface="宋体" panose="02010600030101010101" pitchFamily="2" charset="-122"/>
              </a:rPr>
              <a:t> </a:t>
            </a:r>
            <a:r>
              <a:rPr lang="zh-CN" altLang="en-US" sz="2000" dirty="0">
                <a:latin typeface="宋体" panose="02010600030101010101" pitchFamily="2" charset="-122"/>
                <a:ea typeface="宋体" panose="02010600030101010101" pitchFamily="2" charset="-122"/>
                <a:sym typeface="宋体" panose="02010600030101010101" pitchFamily="2" charset="-122"/>
              </a:rPr>
              <a:t>10折交叉验证是把样本数据分成10份，轮流将其中9份做训练数据，将剩下的1份当测试数据，10次结果的均值作为对算法精度的估计，通常情况下为了提高精度，还需要做多次10折交叉验证。</a:t>
            </a:r>
            <a:endParaRPr lang="zh-CN" altLang="en-US" sz="2000" dirty="0">
              <a:latin typeface="宋体" panose="02010600030101010101" pitchFamily="2" charset="-122"/>
              <a:ea typeface="宋体" panose="02010600030101010101" pitchFamily="2" charset="-122"/>
              <a:sym typeface="宋体" panose="02010600030101010101" pitchFamily="2" charset="-122"/>
            </a:endParaRPr>
          </a:p>
          <a:p>
            <a:pPr indent="304800" algn="just">
              <a:lnSpc>
                <a:spcPct val="150000"/>
              </a:lnSpc>
            </a:pPr>
            <a:r>
              <a:rPr lang="zh-CN" altLang="en-US" sz="2000" dirty="0">
                <a:latin typeface="宋体" panose="02010600030101010101" pitchFamily="2" charset="-122"/>
                <a:ea typeface="宋体" panose="02010600030101010101" pitchFamily="2" charset="-122"/>
                <a:sym typeface="宋体" panose="02010600030101010101" pitchFamily="2" charset="-122"/>
              </a:rPr>
              <a:t>  更进一步，还有K折交叉验证，10折交叉验证是它的特殊情况。K折交叉验证就是把样本分为K份，其中K-1份用来做训练建立模型，留剩下的一份来验证，交叉验证重复K次，每个子样本验证一次。</a:t>
            </a:r>
            <a:endParaRPr lang="zh-CN" altLang="en-US" sz="200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785495"/>
            <a:ext cx="8682355" cy="649605"/>
          </a:xfrm>
        </p:spPr>
        <p:txBody>
          <a:bodyPr/>
          <a:p>
            <a:r>
              <a:rPr lang="zh-CN" altLang="en-US"/>
              <a:t>天啊，人类要毁灭了</a:t>
            </a:r>
            <a:r>
              <a:rPr lang="en-US" altLang="zh-CN"/>
              <a:t>......</a:t>
            </a:r>
            <a:endParaRPr lang="en-US" altLang="zh-CN"/>
          </a:p>
        </p:txBody>
      </p:sp>
      <p:pic>
        <p:nvPicPr>
          <p:cNvPr id="12"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rcRect t="9706" b="9706"/>
          <a:stretch>
            <a:fillRect/>
          </a:stretch>
        </p:blipFill>
        <p:spPr>
          <a:xfrm>
            <a:off x="964565" y="1972310"/>
            <a:ext cx="6908800" cy="2912745"/>
          </a:xfrm>
          <a:prstGeom prst="rect">
            <a:avLst/>
          </a:prstGeom>
        </p:spPr>
      </p:pic>
      <p:sp>
        <p:nvSpPr>
          <p:cNvPr id="3" name="文本框 2"/>
          <p:cNvSpPr txBox="1"/>
          <p:nvPr/>
        </p:nvSpPr>
        <p:spPr>
          <a:xfrm>
            <a:off x="1321435" y="5330825"/>
            <a:ext cx="7383780" cy="368300"/>
          </a:xfrm>
          <a:prstGeom prst="rect">
            <a:avLst/>
          </a:prstGeom>
          <a:noFill/>
        </p:spPr>
        <p:txBody>
          <a:bodyPr wrap="none" rtlCol="0">
            <a:spAutoFit/>
          </a:bodyPr>
          <a:p>
            <a:r>
              <a:rPr lang="zh-CN" altLang="en-US"/>
              <a:t>第三次的浪潮，和前两次有那么一点区别</a:t>
            </a:r>
            <a:r>
              <a:rPr lang="en-US" altLang="zh-CN"/>
              <a:t>----------</a:t>
            </a:r>
            <a:r>
              <a:rPr lang="zh-CN" altLang="en-US">
                <a:solidFill>
                  <a:schemeClr val="accent1"/>
                </a:solidFill>
                <a:effectLst>
                  <a:outerShdw blurRad="38100" dist="25400" dir="5400000" algn="ctr" rotWithShape="0">
                    <a:srgbClr val="6E747A">
                      <a:alpha val="43000"/>
                    </a:srgbClr>
                  </a:outerShdw>
                </a:effectLst>
              </a:rPr>
              <a:t>更加深入生活中各个角落</a:t>
            </a:r>
            <a:endParaRPr lang="zh-CN" altLang="en-US">
              <a:solidFill>
                <a:schemeClr val="accent1"/>
              </a:solidFill>
              <a:effectLst>
                <a:outerShdw blurRad="38100" dist="25400" dir="5400000" algn="ctr" rotWithShape="0">
                  <a:srgbClr val="6E747A">
                    <a:alpha val="43000"/>
                  </a:srgbClr>
                </a:outerShdw>
              </a:effectLst>
            </a:endParaRPr>
          </a:p>
        </p:txBody>
      </p:sp>
      <p:cxnSp>
        <p:nvCxnSpPr>
          <p:cNvPr id="4" name="直接箭头连接符 3"/>
          <p:cNvCxnSpPr/>
          <p:nvPr/>
        </p:nvCxnSpPr>
        <p:spPr>
          <a:xfrm flipV="1">
            <a:off x="7343775" y="1772920"/>
            <a:ext cx="36195" cy="317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479540" y="1435100"/>
            <a:ext cx="1960880" cy="306705"/>
          </a:xfrm>
          <a:prstGeom prst="rect">
            <a:avLst/>
          </a:prstGeom>
          <a:noFill/>
        </p:spPr>
        <p:txBody>
          <a:bodyPr wrap="none" rtlCol="0">
            <a:spAutoFit/>
          </a:bodyPr>
          <a:p>
            <a:r>
              <a:rPr lang="zh-CN" altLang="en-US" sz="1400"/>
              <a:t>人工智能仍在高速发展</a:t>
            </a:r>
            <a:endParaRPr lang="zh-CN" altLang="en-US" sz="1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留一验证</a:t>
            </a:r>
            <a:endParaRPr lang="zh-CN" altLang="en-US"/>
          </a:p>
        </p:txBody>
      </p:sp>
      <p:sp>
        <p:nvSpPr>
          <p:cNvPr id="32771" name="文本框 32770"/>
          <p:cNvSpPr txBox="1"/>
          <p:nvPr/>
        </p:nvSpPr>
        <p:spPr>
          <a:xfrm>
            <a:off x="755650" y="1412875"/>
            <a:ext cx="8064500" cy="2103438"/>
          </a:xfrm>
          <a:prstGeom prst="rect">
            <a:avLst/>
          </a:prstGeom>
          <a:noFill/>
          <a:ln w="9525">
            <a:noFill/>
          </a:ln>
        </p:spPr>
        <p:txBody>
          <a:bodyPr wrap="square">
            <a:spAutoFit/>
          </a:bodyPr>
          <a:p>
            <a:pPr indent="304800" algn="just">
              <a:lnSpc>
                <a:spcPct val="150000"/>
              </a:lnSpc>
            </a:pPr>
            <a:r>
              <a:rPr lang="zh-CN" altLang="en-US" sz="2800" dirty="0">
                <a:latin typeface="宋体" panose="02010600030101010101" pitchFamily="2" charset="-122"/>
                <a:ea typeface="宋体" panose="02010600030101010101" pitchFamily="2" charset="-122"/>
                <a:sym typeface="宋体" panose="02010600030101010101" pitchFamily="2" charset="-122"/>
              </a:rPr>
              <a:t> </a:t>
            </a:r>
            <a:r>
              <a:rPr lang="zh-CN" altLang="en-US" sz="2000" dirty="0">
                <a:latin typeface="宋体" panose="02010600030101010101" pitchFamily="2" charset="-122"/>
                <a:ea typeface="宋体" panose="02010600030101010101" pitchFamily="2" charset="-122"/>
                <a:sym typeface="宋体" panose="02010600030101010101" pitchFamily="2" charset="-122"/>
              </a:rPr>
              <a:t>留一验证只使用样本数据中的一项当作验证数据，而剩下的全作为训练数据，一直重复，直到所有的样本都作验证数据一次。可以看出留一验证实际上就是K折交叉验证，只不过这里的K有点特殊，K为样本数据个数。</a:t>
            </a:r>
            <a:endParaRPr lang="zh-CN" altLang="en-US" sz="200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t>7.</a:t>
            </a:r>
            <a:r>
              <a:rPr lang="zh-CN" altLang="en-US"/>
              <a:t>为什么现在是进入机器学习的最佳时机？</a:t>
            </a:r>
            <a:endParaRPr lang="zh-CN" altLang="en-US"/>
          </a:p>
        </p:txBody>
      </p:sp>
      <p:sp>
        <p:nvSpPr>
          <p:cNvPr id="3" name="内容占位符 2"/>
          <p:cNvSpPr>
            <a:spLocks noGrp="1"/>
          </p:cNvSpPr>
          <p:nvPr>
            <p:ph idx="1"/>
          </p:nvPr>
        </p:nvSpPr>
        <p:spPr/>
        <p:txBody>
          <a:bodyPr/>
          <a:p>
            <a:r>
              <a:rPr lang="zh-CN" altLang="en-US"/>
              <a:t>借助于近些年发展起来诸多强大的开源库，我们现在是进入机器学习领域的最佳时机。不用像前些年那样需要自己使用编程语言一步一步实现机器学习算法，而是使用成熟的机器学习库帮我完成做好的算法，我们只需要了解清楚各个模型的参数如何调整就能够将模型应用于实际的业务场景。</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Scikit-learn</a:t>
            </a:r>
            <a:endParaRPr lang="en-US" altLang="zh-CN"/>
          </a:p>
        </p:txBody>
      </p:sp>
      <p:sp>
        <p:nvSpPr>
          <p:cNvPr id="3" name="内容占位符 2"/>
          <p:cNvSpPr>
            <a:spLocks noGrp="1"/>
          </p:cNvSpPr>
          <p:nvPr>
            <p:ph idx="1"/>
          </p:nvPr>
        </p:nvSpPr>
        <p:spPr/>
        <p:txBody>
          <a:bodyPr/>
          <a:p>
            <a:r>
              <a:rPr lang="zh-CN" altLang="en-US"/>
              <a:t>简单高效的数据挖掘和数据分析工具</a:t>
            </a:r>
            <a:endParaRPr lang="zh-CN" altLang="en-US"/>
          </a:p>
          <a:p>
            <a:r>
              <a:rPr lang="zh-CN" altLang="en-US"/>
              <a:t>可供大家使用，可在各种环境中重复使用</a:t>
            </a:r>
            <a:endParaRPr lang="zh-CN" altLang="en-US"/>
          </a:p>
          <a:p>
            <a:r>
              <a:rPr lang="zh-CN" altLang="en-US"/>
              <a:t>建立在NumPy，SciPy和matplotlib上</a:t>
            </a:r>
            <a:endParaRPr lang="zh-CN" altLang="en-US"/>
          </a:p>
          <a:p>
            <a:r>
              <a:rPr lang="zh-CN" altLang="en-US"/>
              <a:t>开源，可商业使用-获取BSD许可证</a:t>
            </a:r>
            <a:endParaRPr lang="zh-CN" altLang="en-US"/>
          </a:p>
        </p:txBody>
      </p:sp>
      <p:pic>
        <p:nvPicPr>
          <p:cNvPr id="26" name="图片 18"/>
          <p:cNvPicPr>
            <a:picLocks noChangeAspect="1"/>
          </p:cNvPicPr>
          <p:nvPr/>
        </p:nvPicPr>
        <p:blipFill>
          <a:blip r:embed="rId1"/>
          <a:stretch>
            <a:fillRect/>
          </a:stretch>
        </p:blipFill>
        <p:spPr>
          <a:xfrm>
            <a:off x="605155" y="3751580"/>
            <a:ext cx="6304280" cy="2553335"/>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Scikit-learn</a:t>
            </a:r>
            <a:r>
              <a:rPr lang="zh-CN" altLang="en-US">
                <a:sym typeface="+mn-ea"/>
              </a:rPr>
              <a:t>算法选择</a:t>
            </a:r>
            <a:endParaRPr lang="zh-CN" altLang="en-US">
              <a:sym typeface="+mn-ea"/>
            </a:endParaRPr>
          </a:p>
        </p:txBody>
      </p:sp>
      <p:pic>
        <p:nvPicPr>
          <p:cNvPr id="4" name="内容占位符 3"/>
          <p:cNvPicPr>
            <a:picLocks noChangeAspect="1"/>
          </p:cNvPicPr>
          <p:nvPr>
            <p:ph idx="1"/>
          </p:nvPr>
        </p:nvPicPr>
        <p:blipFill>
          <a:blip r:embed="rId1"/>
          <a:stretch>
            <a:fillRect/>
          </a:stretch>
        </p:blipFill>
        <p:spPr>
          <a:xfrm>
            <a:off x="576580" y="1303655"/>
            <a:ext cx="7716520" cy="508444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SparkMLLIB</a:t>
            </a:r>
            <a:endParaRPr lang="zh-CN" altLang="en-US"/>
          </a:p>
        </p:txBody>
      </p:sp>
      <p:sp>
        <p:nvSpPr>
          <p:cNvPr id="3" name="内容占位符 2"/>
          <p:cNvSpPr>
            <a:spLocks noGrp="1"/>
          </p:cNvSpPr>
          <p:nvPr>
            <p:ph idx="1"/>
          </p:nvPr>
        </p:nvSpPr>
        <p:spPr/>
        <p:txBody>
          <a:bodyPr/>
          <a:p>
            <a:r>
              <a:rPr lang="zh-CN" altLang="en-US"/>
              <a:t>MLlib是Spark机器学习库</a:t>
            </a:r>
            <a:endParaRPr lang="zh-CN" altLang="en-US"/>
          </a:p>
        </p:txBody>
      </p:sp>
      <p:pic>
        <p:nvPicPr>
          <p:cNvPr id="42" name="图片 42" descr="109219278667752376"/>
          <p:cNvPicPr>
            <a:picLocks noChangeAspect="1"/>
          </p:cNvPicPr>
          <p:nvPr/>
        </p:nvPicPr>
        <p:blipFill>
          <a:blip r:embed="rId1"/>
          <a:stretch>
            <a:fillRect/>
          </a:stretch>
        </p:blipFill>
        <p:spPr>
          <a:xfrm>
            <a:off x="1607503" y="2308860"/>
            <a:ext cx="5262245" cy="368427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R与SparkR</a:t>
            </a:r>
            <a:endParaRPr lang="zh-CN" altLang="en-US"/>
          </a:p>
        </p:txBody>
      </p:sp>
      <p:pic>
        <p:nvPicPr>
          <p:cNvPr id="44" name="图片 44" descr="199348935669456075"/>
          <p:cNvPicPr>
            <a:picLocks noChangeAspect="1"/>
          </p:cNvPicPr>
          <p:nvPr>
            <p:ph idx="1"/>
          </p:nvPr>
        </p:nvPicPr>
        <p:blipFill>
          <a:blip r:embed="rId1"/>
          <a:stretch>
            <a:fillRect/>
          </a:stretch>
        </p:blipFill>
        <p:spPr>
          <a:xfrm>
            <a:off x="568325" y="1995805"/>
            <a:ext cx="8229600" cy="365823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Weka</a:t>
            </a:r>
            <a:endParaRPr lang="en-US" altLang="zh-CN"/>
          </a:p>
        </p:txBody>
      </p:sp>
      <p:sp>
        <p:nvSpPr>
          <p:cNvPr id="3" name="内容占位符 2"/>
          <p:cNvSpPr>
            <a:spLocks noGrp="1"/>
          </p:cNvSpPr>
          <p:nvPr>
            <p:ph idx="1"/>
          </p:nvPr>
        </p:nvSpPr>
        <p:spPr/>
        <p:txBody>
          <a:bodyPr/>
          <a:p>
            <a:r>
              <a:rPr lang="zh-CN" altLang="en-US"/>
              <a:t>WEKA的全名是怀卡托智能分析环境（Waikato Environment for Knowledge Analysis），同时weka也是新西兰的一种鸟名，而WEKA的主要开发者来自新西兰。</a:t>
            </a:r>
            <a:endParaRPr lang="zh-CN" altLang="en-US"/>
          </a:p>
          <a:p>
            <a:r>
              <a:rPr lang="zh-CN" altLang="en-US"/>
              <a:t>WEKA作为一个公开的数据挖掘工作平台，</a:t>
            </a:r>
            <a:r>
              <a:rPr lang="zh-CN" altLang="en-US" b="1"/>
              <a:t>集合了大量能承担数据挖掘任务的机器学习算法</a:t>
            </a:r>
            <a:r>
              <a:rPr lang="zh-CN" altLang="en-US"/>
              <a:t>，包括对数据进行预处理，分类，回归、聚类、关联规则以及在新的交互式界面上的可视化。</a:t>
            </a:r>
            <a:endParaRPr lang="zh-CN" altLang="en-US"/>
          </a:p>
          <a:p>
            <a:r>
              <a:rPr lang="zh-CN" altLang="en-US"/>
              <a:t>如果想自己实现数据挖掘算法的话，可以看一看weka的接口文档。在weka中集成自己的算法甚至借鉴它的方法自己实现可视化工具并不是件很困难的事情。</a:t>
            </a:r>
            <a:endParaRPr lang="zh-CN" altLang="en-US"/>
          </a:p>
        </p:txBody>
      </p:sp>
      <p:pic>
        <p:nvPicPr>
          <p:cNvPr id="4" name="图片 3"/>
          <p:cNvPicPr>
            <a:picLocks noChangeAspect="1"/>
          </p:cNvPicPr>
          <p:nvPr/>
        </p:nvPicPr>
        <p:blipFill>
          <a:blip r:embed="rId1"/>
          <a:stretch>
            <a:fillRect/>
          </a:stretch>
        </p:blipFill>
        <p:spPr>
          <a:xfrm>
            <a:off x="6600825" y="655955"/>
            <a:ext cx="2085975" cy="96202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a:t>
            </a:r>
            <a:r>
              <a:rPr lang="zh-CN" altLang="en-US"/>
              <a:t>关于R和Python之争？</a:t>
            </a:r>
            <a:endParaRPr lang="zh-CN" altLang="en-US"/>
          </a:p>
        </p:txBody>
      </p:sp>
      <p:pic>
        <p:nvPicPr>
          <p:cNvPr id="20" name="图片 11"/>
          <p:cNvPicPr>
            <a:picLocks noChangeAspect="1"/>
          </p:cNvPicPr>
          <p:nvPr>
            <p:ph idx="1"/>
          </p:nvPr>
        </p:nvPicPr>
        <p:blipFill>
          <a:blip r:embed="rId1"/>
          <a:stretch>
            <a:fillRect/>
          </a:stretch>
        </p:blipFill>
        <p:spPr>
          <a:xfrm>
            <a:off x="457200" y="1758950"/>
            <a:ext cx="8229600" cy="3340735"/>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9.</a:t>
            </a:r>
            <a:r>
              <a:rPr lang="zh-CN" altLang="en-US"/>
              <a:t>总结与回顾：</a:t>
            </a:r>
            <a:endParaRPr lang="zh-CN" altLang="en-US"/>
          </a:p>
        </p:txBody>
      </p:sp>
      <p:pic>
        <p:nvPicPr>
          <p:cNvPr id="4" name="内容占位符 3"/>
          <p:cNvPicPr>
            <a:picLocks noChangeAspect="1"/>
          </p:cNvPicPr>
          <p:nvPr>
            <p:ph idx="1"/>
          </p:nvPr>
        </p:nvPicPr>
        <p:blipFill>
          <a:blip r:embed="rId1"/>
          <a:stretch>
            <a:fillRect/>
          </a:stretch>
        </p:blipFill>
        <p:spPr>
          <a:xfrm>
            <a:off x="1141730" y="1419225"/>
            <a:ext cx="6619875" cy="40195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57200" y="1313180"/>
            <a:ext cx="8150225" cy="4526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如今的人工智能</a:t>
            </a:r>
            <a:r>
              <a:rPr lang="en-US" altLang="zh-CN"/>
              <a:t>......</a:t>
            </a:r>
            <a:endParaRPr lang="en-US" altLang="zh-CN"/>
          </a:p>
        </p:txBody>
      </p:sp>
      <p:pic>
        <p:nvPicPr>
          <p:cNvPr id="15" name="Picture 3"/>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457200" y="1477645"/>
            <a:ext cx="4836795" cy="4573270"/>
          </a:xfrm>
          <a:prstGeom prst="rect">
            <a:avLst/>
          </a:prstGeom>
        </p:spPr>
      </p:pic>
      <p:sp>
        <p:nvSpPr>
          <p:cNvPr id="4" name="文本框 3"/>
          <p:cNvSpPr txBox="1"/>
          <p:nvPr/>
        </p:nvSpPr>
        <p:spPr>
          <a:xfrm>
            <a:off x="457200" y="6149975"/>
            <a:ext cx="5245100" cy="368300"/>
          </a:xfrm>
          <a:prstGeom prst="rect">
            <a:avLst/>
          </a:prstGeom>
          <a:noFill/>
        </p:spPr>
        <p:txBody>
          <a:bodyPr wrap="none" rtlCol="0">
            <a:spAutoFit/>
          </a:bodyPr>
          <a:p>
            <a:pPr algn="l"/>
            <a:r>
              <a:rPr lang="zh-CN" altLang="en-US"/>
              <a:t>微软对联：http://duilian.msra.cn/app/couplet.aspx</a:t>
            </a:r>
            <a:endParaRPr lang="zh-CN" altLang="en-US"/>
          </a:p>
        </p:txBody>
      </p:sp>
      <p:pic>
        <p:nvPicPr>
          <p:cNvPr id="5" name="图片 4"/>
          <p:cNvPicPr>
            <a:picLocks noChangeAspect="1"/>
          </p:cNvPicPr>
          <p:nvPr/>
        </p:nvPicPr>
        <p:blipFill>
          <a:blip r:embed="rId2"/>
          <a:stretch>
            <a:fillRect/>
          </a:stretch>
        </p:blipFill>
        <p:spPr>
          <a:xfrm>
            <a:off x="5995670" y="500380"/>
            <a:ext cx="3075940" cy="5857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国家层面人工智能领域建设</a:t>
            </a:r>
            <a:endParaRPr lang="zh-CN" altLang="en-US"/>
          </a:p>
        </p:txBody>
      </p:sp>
      <p:sp>
        <p:nvSpPr>
          <p:cNvPr id="3" name="内容占位符 2"/>
          <p:cNvSpPr>
            <a:spLocks noGrp="1"/>
          </p:cNvSpPr>
          <p:nvPr>
            <p:ph idx="1"/>
          </p:nvPr>
        </p:nvSpPr>
        <p:spPr/>
        <p:txBody>
          <a:bodyPr/>
          <a:p>
            <a:pPr marL="0" indent="0">
              <a:buNone/>
            </a:pPr>
            <a:r>
              <a:rPr lang="zh-CN" altLang="en-US" b="1"/>
              <a:t>2017年7月20日国务院印发</a:t>
            </a:r>
            <a:endParaRPr lang="zh-CN" altLang="en-US" b="1"/>
          </a:p>
          <a:p>
            <a:pPr marL="0" indent="0">
              <a:buNone/>
            </a:pPr>
            <a:r>
              <a:rPr lang="zh-CN" altLang="en-US" sz="3200" b="1"/>
              <a:t>《新一代人工智能发展规划》</a:t>
            </a:r>
            <a:endParaRPr lang="zh-CN" altLang="en-US" sz="3200" b="1"/>
          </a:p>
          <a:p>
            <a:pPr>
              <a:buFont typeface="Wingdings" panose="05000000000000000000" charset="0"/>
              <a:buChar char=""/>
            </a:pPr>
            <a:r>
              <a:rPr lang="zh-CN" altLang="en-US" sz="1800"/>
              <a:t>到2020年，人工智能总体技术和应用与世界先进水平同步</a:t>
            </a:r>
            <a:endParaRPr lang="zh-CN" altLang="en-US" sz="1800"/>
          </a:p>
          <a:p>
            <a:pPr>
              <a:buFont typeface="Wingdings" panose="05000000000000000000" charset="0"/>
              <a:buChar char=""/>
            </a:pPr>
            <a:r>
              <a:rPr lang="zh-CN" altLang="en-US" sz="1800"/>
              <a:t>第二步到2025年，人工智能理论基础实现重大突破、技术与应用部分达到世界领先水平</a:t>
            </a:r>
            <a:endParaRPr lang="zh-CN" altLang="en-US" sz="1800"/>
          </a:p>
          <a:p>
            <a:pPr>
              <a:buFont typeface="Wingdings" panose="05000000000000000000" charset="0"/>
              <a:buChar char=""/>
            </a:pPr>
            <a:r>
              <a:rPr lang="zh-CN" altLang="en-US" sz="1800"/>
              <a:t>第三步到2030年，人工智能理论、技术与应用总体达到世界领先水平</a:t>
            </a:r>
            <a:endParaRPr lang="zh-CN" altLang="en-US" sz="1800"/>
          </a:p>
          <a:p>
            <a:pPr>
              <a:buFont typeface="Wingdings" panose="05000000000000000000" charset="0"/>
              <a:buChar char=""/>
            </a:pPr>
            <a:endParaRPr lang="zh-CN" altLang="en-US" sz="1800"/>
          </a:p>
          <a:p>
            <a:pPr>
              <a:buFont typeface="Wingdings" panose="05000000000000000000" charset="0"/>
              <a:buChar char=""/>
            </a:pPr>
            <a:r>
              <a:rPr lang="zh-CN" altLang="en-US" b="1"/>
              <a:t>人才的培养是关键</a:t>
            </a:r>
            <a:endParaRPr lang="en-US" altLang="zh-CN" b="1"/>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prstDash val="sysDash"/>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7548</Words>
  <Application>WPS 演示</Application>
  <PresentationFormat>全屏显示(4:3)</PresentationFormat>
  <Paragraphs>507</Paragraphs>
  <Slides>79</Slides>
  <Notes>0</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2</vt:i4>
      </vt:variant>
      <vt:variant>
        <vt:lpstr>幻灯片标题</vt:lpstr>
      </vt:variant>
      <vt:variant>
        <vt:i4>79</vt:i4>
      </vt:variant>
    </vt:vector>
  </HeadingPairs>
  <TitlesOfParts>
    <vt:vector size="96" baseType="lpstr">
      <vt:lpstr>Arial</vt:lpstr>
      <vt:lpstr>宋体</vt:lpstr>
      <vt:lpstr>Wingdings</vt:lpstr>
      <vt:lpstr>华文仿宋</vt:lpstr>
      <vt:lpstr>华文楷体</vt:lpstr>
      <vt:lpstr>Wingdings</vt:lpstr>
      <vt:lpstr>Times New Roman</vt:lpstr>
      <vt:lpstr>微软雅黑</vt:lpstr>
      <vt:lpstr>Franklin Gothic Medium</vt:lpstr>
      <vt:lpstr>Arial Unicode MS</vt:lpstr>
      <vt:lpstr>黑体</vt:lpstr>
      <vt:lpstr>Franklin Gothic Book</vt:lpstr>
      <vt:lpstr>Calibri</vt:lpstr>
      <vt:lpstr>Office 主题</vt:lpstr>
      <vt:lpstr>自定义设计方案</vt:lpstr>
      <vt:lpstr>Paint.Picture</vt:lpstr>
      <vt:lpstr>Equation.KSEE3</vt:lpstr>
      <vt:lpstr>机器学习基础-每日目标</vt:lpstr>
      <vt:lpstr>今日大纲</vt:lpstr>
      <vt:lpstr>第一部分-人工智能部分</vt:lpstr>
      <vt:lpstr>PowerPoint 演示文稿</vt:lpstr>
      <vt:lpstr>人工智能的热门方向</vt:lpstr>
      <vt:lpstr>1.人工智能的三次浪潮</vt:lpstr>
      <vt:lpstr>天啊，人类要毁灭了......</vt:lpstr>
      <vt:lpstr>如今的人工智能......</vt:lpstr>
      <vt:lpstr>国家层面人工智能领域建设</vt:lpstr>
      <vt:lpstr>回顾与总结</vt:lpstr>
      <vt:lpstr>2.人工智能、机器学习、深度学习的关系</vt:lpstr>
      <vt:lpstr>数据分析、数据挖掘和机器学习的关系</vt:lpstr>
      <vt:lpstr>各技术交叉点</vt:lpstr>
      <vt:lpstr>第二部分-了解机器学习概念</vt:lpstr>
      <vt:lpstr>3.什么是机器学习？</vt:lpstr>
      <vt:lpstr>什么不是机器学习？</vt:lpstr>
      <vt:lpstr>什么不是机器学习？</vt:lpstr>
      <vt:lpstr>基于规则的学习</vt:lpstr>
      <vt:lpstr>基于模型学习---机器学习</vt:lpstr>
      <vt:lpstr>再论房价预测</vt:lpstr>
      <vt:lpstr>再论房价预测</vt:lpstr>
      <vt:lpstr>4.机器学习各个概念理解</vt:lpstr>
      <vt:lpstr>5.机器学习基本概念</vt:lpstr>
      <vt:lpstr>决定小明是否享受运动的因素？</vt:lpstr>
      <vt:lpstr>概念学习：</vt:lpstr>
      <vt:lpstr>几个重要概念理解</vt:lpstr>
      <vt:lpstr>又是房价的举例.....</vt:lpstr>
      <vt:lpstr>引出分类和回归问题</vt:lpstr>
      <vt:lpstr>初识机器学习分类</vt:lpstr>
      <vt:lpstr>初识机器学习步骤框架</vt:lpstr>
      <vt:lpstr>第三部分-机器学习分类</vt:lpstr>
      <vt:lpstr>机器学习分类</vt:lpstr>
      <vt:lpstr>监督学习</vt:lpstr>
      <vt:lpstr>学习算法分类</vt:lpstr>
      <vt:lpstr>案例：垃圾邮件的分类问题</vt:lpstr>
      <vt:lpstr>非监督学习(unsupervised learning)</vt:lpstr>
      <vt:lpstr>半监督学习</vt:lpstr>
      <vt:lpstr>强化学习</vt:lpstr>
      <vt:lpstr>迁移学习</vt:lpstr>
      <vt:lpstr>迁移学习</vt:lpstr>
      <vt:lpstr>总结和回顾</vt:lpstr>
      <vt:lpstr>机器学习第二天部分</vt:lpstr>
      <vt:lpstr>案例：手写体识别举例</vt:lpstr>
      <vt:lpstr>机器学习三要素</vt:lpstr>
      <vt:lpstr>模型---寻找规律</vt:lpstr>
      <vt:lpstr>策略--模型好不好</vt:lpstr>
      <vt:lpstr>PowerPoint 演示文稿</vt:lpstr>
      <vt:lpstr>算法</vt:lpstr>
      <vt:lpstr>6.如何构建机器学习系统？</vt:lpstr>
      <vt:lpstr>数据</vt:lpstr>
      <vt:lpstr>那条曲线拟合效果是最好的？</vt:lpstr>
      <vt:lpstr>泛化</vt:lpstr>
      <vt:lpstr>欠拟合</vt:lpstr>
      <vt:lpstr>过拟合</vt:lpstr>
      <vt:lpstr>模型选择的----奥卡姆剃刀原则</vt:lpstr>
      <vt:lpstr>补充-机器学习三要素</vt:lpstr>
      <vt:lpstr>策略</vt:lpstr>
      <vt:lpstr>经验风险</vt:lpstr>
      <vt:lpstr>经验风险最小化</vt:lpstr>
      <vt:lpstr>结构风险</vt:lpstr>
      <vt:lpstr>结构风险最小化</vt:lpstr>
      <vt:lpstr>模型评估和模型选择</vt:lpstr>
      <vt:lpstr>过拟合与模型选择 </vt:lpstr>
      <vt:lpstr>过拟合与模型选择</vt:lpstr>
      <vt:lpstr>正则化</vt:lpstr>
      <vt:lpstr>正则化</vt:lpstr>
      <vt:lpstr>交叉验证</vt:lpstr>
      <vt:lpstr>简单交叉验证</vt:lpstr>
      <vt:lpstr>10则交叉验证</vt:lpstr>
      <vt:lpstr>留一验证</vt:lpstr>
      <vt:lpstr>7.为什么现在是进入机器学习的最佳时机？</vt:lpstr>
      <vt:lpstr>Scikit-learn</vt:lpstr>
      <vt:lpstr>Scikit-learn算法选择</vt:lpstr>
      <vt:lpstr>SparkMLLIB</vt:lpstr>
      <vt:lpstr>R与SparkR</vt:lpstr>
      <vt:lpstr>Weka</vt:lpstr>
      <vt:lpstr>8.关于R和Python之争？</vt:lpstr>
      <vt:lpstr>9.总结与回顾：</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jackchen</cp:lastModifiedBy>
  <cp:revision>631</cp:revision>
  <dcterms:created xsi:type="dcterms:W3CDTF">2015-06-29T07:19:00Z</dcterms:created>
  <dcterms:modified xsi:type="dcterms:W3CDTF">2018-11-24T15:25:59Z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